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59"/>
  </p:notesMasterIdLst>
  <p:sldIdLst>
    <p:sldId id="260" r:id="rId2"/>
    <p:sldId id="323" r:id="rId3"/>
    <p:sldId id="305" r:id="rId4"/>
    <p:sldId id="327" r:id="rId5"/>
    <p:sldId id="343" r:id="rId6"/>
    <p:sldId id="344" r:id="rId7"/>
    <p:sldId id="365" r:id="rId8"/>
    <p:sldId id="367" r:id="rId9"/>
    <p:sldId id="355" r:id="rId10"/>
    <p:sldId id="275" r:id="rId11"/>
    <p:sldId id="278" r:id="rId12"/>
    <p:sldId id="282" r:id="rId13"/>
    <p:sldId id="262" r:id="rId14"/>
    <p:sldId id="364" r:id="rId15"/>
    <p:sldId id="334" r:id="rId16"/>
    <p:sldId id="279" r:id="rId17"/>
    <p:sldId id="263" r:id="rId18"/>
    <p:sldId id="266" r:id="rId19"/>
    <p:sldId id="302" r:id="rId20"/>
    <p:sldId id="280" r:id="rId21"/>
    <p:sldId id="354" r:id="rId22"/>
    <p:sldId id="321" r:id="rId23"/>
    <p:sldId id="357" r:id="rId24"/>
    <p:sldId id="277" r:id="rId25"/>
    <p:sldId id="272" r:id="rId26"/>
    <p:sldId id="270" r:id="rId27"/>
    <p:sldId id="294" r:id="rId28"/>
    <p:sldId id="299" r:id="rId29"/>
    <p:sldId id="358" r:id="rId30"/>
    <p:sldId id="268" r:id="rId31"/>
    <p:sldId id="347" r:id="rId32"/>
    <p:sldId id="330" r:id="rId33"/>
    <p:sldId id="359" r:id="rId34"/>
    <p:sldId id="264" r:id="rId35"/>
    <p:sldId id="296" r:id="rId36"/>
    <p:sldId id="311" r:id="rId37"/>
    <p:sldId id="267" r:id="rId38"/>
    <p:sldId id="345" r:id="rId39"/>
    <p:sldId id="288" r:id="rId40"/>
    <p:sldId id="350" r:id="rId41"/>
    <p:sldId id="360" r:id="rId42"/>
    <p:sldId id="265" r:id="rId43"/>
    <p:sldId id="285" r:id="rId44"/>
    <p:sldId id="301" r:id="rId45"/>
    <p:sldId id="306" r:id="rId46"/>
    <p:sldId id="361" r:id="rId47"/>
    <p:sldId id="304" r:id="rId48"/>
    <p:sldId id="326" r:id="rId49"/>
    <p:sldId id="274" r:id="rId50"/>
    <p:sldId id="322" r:id="rId51"/>
    <p:sldId id="332" r:id="rId52"/>
    <p:sldId id="307" r:id="rId53"/>
    <p:sldId id="313" r:id="rId54"/>
    <p:sldId id="340" r:id="rId55"/>
    <p:sldId id="338" r:id="rId56"/>
    <p:sldId id="291" r:id="rId57"/>
    <p:sldId id="362"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66FFFF"/>
    <a:srgbClr val="66CC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90"/>
      </p:cViewPr>
      <p:guideLst>
        <p:guide orient="horz" pos="2160"/>
        <p:guide pos="2880"/>
      </p:guideLst>
    </p:cSldViewPr>
  </p:slideViewPr>
  <p:notesTextViewPr>
    <p:cViewPr>
      <p:scale>
        <a:sx n="100" d="100"/>
        <a:sy n="100" d="100"/>
      </p:scale>
      <p:origin x="0" y="0"/>
    </p:cViewPr>
  </p:notesTextViewPr>
  <p:sorterViewPr>
    <p:cViewPr>
      <p:scale>
        <a:sx n="60" d="100"/>
        <a:sy n="6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4C7661-91A6-4076-A2C8-D406D69830E3}" type="datetimeFigureOut">
              <a:rPr lang="en-US" smtClean="0"/>
              <a:pPr/>
              <a:t>8/20/2014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5CD3D0-F87A-45CE-B48A-597E6902905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85CD3D0-F87A-45CE-B48A-597E69029058}" type="slidenum">
              <a:rPr lang="en-US" smtClean="0"/>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85CD3D0-F87A-45CE-B48A-597E69029058}" type="slidenum">
              <a:rPr lang="en-US" smtClean="0"/>
              <a:pPr/>
              <a:t>37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D93F621-00A1-4DE0-8060-95BCD51DE347}" type="datetimeFigureOut">
              <a:rPr lang="en-US" smtClean="0"/>
              <a:pPr/>
              <a:t>8/20/2014</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4C6C365E-9432-4B0B-8AE5-CCB522667303}" type="slidenum">
              <a:rPr lang="en-US" smtClean="0"/>
              <a:pPr/>
              <a:t>‹#›</a:t>
            </a:fld>
            <a:endParaRPr lang="en-US"/>
          </a:p>
        </p:txBody>
      </p:sp>
    </p:spTree>
  </p:cSld>
  <p:clrMapOvr>
    <a:masterClrMapping/>
  </p:clrMapOvr>
  <p:transition spd="med" advTm="8000">
    <p:dissolve/>
    <p:sndAc>
      <p:stSnd>
        <p:snd r:embed="rId1" name="camera.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93F621-00A1-4DE0-8060-95BCD51DE347}" type="datetimeFigureOut">
              <a:rPr lang="en-US" smtClean="0"/>
              <a:pPr/>
              <a:t>8/20/2014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C365E-9432-4B0B-8AE5-CCB522667303}" type="slidenum">
              <a:rPr lang="en-US" smtClean="0"/>
              <a:pPr/>
              <a:t>‹#›</a:t>
            </a:fld>
            <a:endParaRPr lang="en-US"/>
          </a:p>
        </p:txBody>
      </p:sp>
    </p:spTree>
  </p:cSld>
  <p:clrMapOvr>
    <a:masterClrMapping/>
  </p:clrMapOvr>
  <p:transition spd="med" advTm="8000">
    <p:dissolve/>
    <p:sndAc>
      <p:stSnd>
        <p:snd r:embed="rId1" name="camera.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93F621-00A1-4DE0-8060-95BCD51DE347}" type="datetimeFigureOut">
              <a:rPr lang="en-US" smtClean="0"/>
              <a:pPr/>
              <a:t>8/20/2014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C365E-9432-4B0B-8AE5-CCB522667303}" type="slidenum">
              <a:rPr lang="en-US" smtClean="0"/>
              <a:pPr/>
              <a:t>‹#›</a:t>
            </a:fld>
            <a:endParaRPr lang="en-US"/>
          </a:p>
        </p:txBody>
      </p:sp>
    </p:spTree>
  </p:cSld>
  <p:clrMapOvr>
    <a:masterClrMapping/>
  </p:clrMapOvr>
  <p:transition spd="med" advTm="8000">
    <p:dissolve/>
    <p:sndAc>
      <p:stSnd>
        <p:snd r:embed="rId1" name="camera.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93F621-00A1-4DE0-8060-95BCD51DE347}" type="datetimeFigureOut">
              <a:rPr lang="en-US" smtClean="0"/>
              <a:pPr/>
              <a:t>8/20/2014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C365E-9432-4B0B-8AE5-CCB522667303}" type="slidenum">
              <a:rPr lang="en-US" smtClean="0"/>
              <a:pPr/>
              <a:t>‹#›</a:t>
            </a:fld>
            <a:endParaRPr lang="en-US"/>
          </a:p>
        </p:txBody>
      </p:sp>
    </p:spTree>
  </p:cSld>
  <p:clrMapOvr>
    <a:masterClrMapping/>
  </p:clrMapOvr>
  <p:transition spd="med" advTm="8000">
    <p:dissolve/>
    <p:sndAc>
      <p:stSnd>
        <p:snd r:embed="rId1" name="camera.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93F621-00A1-4DE0-8060-95BCD51DE347}" type="datetimeFigureOut">
              <a:rPr lang="en-US" smtClean="0"/>
              <a:pPr/>
              <a:t>8/20/2014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C365E-9432-4B0B-8AE5-CCB522667303}" type="slidenum">
              <a:rPr lang="en-US" smtClean="0"/>
              <a:pPr/>
              <a:t>‹#›</a:t>
            </a:fld>
            <a:endParaRPr lang="en-US"/>
          </a:p>
        </p:txBody>
      </p:sp>
    </p:spTree>
  </p:cSld>
  <p:clrMapOvr>
    <a:masterClrMapping/>
  </p:clrMapOvr>
  <p:transition spd="med" advTm="8000">
    <p:dissolve/>
    <p:sndAc>
      <p:stSnd>
        <p:snd r:embed="rId1" name="camera.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93F621-00A1-4DE0-8060-95BCD51DE347}" type="datetimeFigureOut">
              <a:rPr lang="en-US" smtClean="0"/>
              <a:pPr/>
              <a:t>8/20/2014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C365E-9432-4B0B-8AE5-CCB522667303}" type="slidenum">
              <a:rPr lang="en-US" smtClean="0"/>
              <a:pPr/>
              <a:t>‹#›</a:t>
            </a:fld>
            <a:endParaRPr lang="en-US"/>
          </a:p>
        </p:txBody>
      </p:sp>
    </p:spTree>
  </p:cSld>
  <p:clrMapOvr>
    <a:masterClrMapping/>
  </p:clrMapOvr>
  <p:transition spd="med" advTm="8000">
    <p:dissolve/>
    <p:sndAc>
      <p:stSnd>
        <p:snd r:embed="rId1" name="camera.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93F621-00A1-4DE0-8060-95BCD51DE347}" type="datetimeFigureOut">
              <a:rPr lang="en-US" smtClean="0"/>
              <a:pPr/>
              <a:t>8/20/2014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6C365E-9432-4B0B-8AE5-CCB522667303}" type="slidenum">
              <a:rPr lang="en-US" smtClean="0"/>
              <a:pPr/>
              <a:t>‹#›</a:t>
            </a:fld>
            <a:endParaRPr lang="en-US"/>
          </a:p>
        </p:txBody>
      </p:sp>
    </p:spTree>
  </p:cSld>
  <p:clrMapOvr>
    <a:masterClrMapping/>
  </p:clrMapOvr>
  <p:transition spd="med" advTm="8000">
    <p:dissolve/>
    <p:sndAc>
      <p:stSnd>
        <p:snd r:embed="rId1" name="camera.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93F621-00A1-4DE0-8060-95BCD51DE347}" type="datetimeFigureOut">
              <a:rPr lang="en-US" smtClean="0"/>
              <a:pPr/>
              <a:t>8/20/2014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6C365E-9432-4B0B-8AE5-CCB522667303}" type="slidenum">
              <a:rPr lang="en-US" smtClean="0"/>
              <a:pPr/>
              <a:t>‹#›</a:t>
            </a:fld>
            <a:endParaRPr lang="en-US"/>
          </a:p>
        </p:txBody>
      </p:sp>
    </p:spTree>
  </p:cSld>
  <p:clrMapOvr>
    <a:masterClrMapping/>
  </p:clrMapOvr>
  <p:transition spd="med" advTm="8000">
    <p:dissolve/>
    <p:sndAc>
      <p:stSnd>
        <p:snd r:embed="rId1" name="camera.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93F621-00A1-4DE0-8060-95BCD51DE347}" type="datetimeFigureOut">
              <a:rPr lang="en-US" smtClean="0"/>
              <a:pPr/>
              <a:t>8/20/2014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6C365E-9432-4B0B-8AE5-CCB522667303}" type="slidenum">
              <a:rPr lang="en-US" smtClean="0"/>
              <a:pPr/>
              <a:t>‹#›</a:t>
            </a:fld>
            <a:endParaRPr lang="en-US"/>
          </a:p>
        </p:txBody>
      </p:sp>
    </p:spTree>
  </p:cSld>
  <p:clrMapOvr>
    <a:masterClrMapping/>
  </p:clrMapOvr>
  <p:transition spd="med" advTm="8000">
    <p:dissolve/>
    <p:sndAc>
      <p:stSnd>
        <p:snd r:embed="rId1" name="camera.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93F621-00A1-4DE0-8060-95BCD51DE347}" type="datetimeFigureOut">
              <a:rPr lang="en-US" smtClean="0"/>
              <a:pPr/>
              <a:t>8/20/2014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C365E-9432-4B0B-8AE5-CCB522667303}" type="slidenum">
              <a:rPr lang="en-US" smtClean="0"/>
              <a:pPr/>
              <a:t>‹#›</a:t>
            </a:fld>
            <a:endParaRPr lang="en-US"/>
          </a:p>
        </p:txBody>
      </p:sp>
    </p:spTree>
  </p:cSld>
  <p:clrMapOvr>
    <a:masterClrMapping/>
  </p:clrMapOvr>
  <p:transition spd="med" advTm="8000">
    <p:dissolve/>
    <p:sndAc>
      <p:stSnd>
        <p:snd r:embed="rId1" name="camera.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93F621-00A1-4DE0-8060-95BCD51DE347}" type="datetimeFigureOut">
              <a:rPr lang="en-US" smtClean="0"/>
              <a:pPr/>
              <a:t>8/20/2014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4C6C365E-9432-4B0B-8AE5-CCB522667303}"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spd="med" advTm="8000">
    <p:dissolve/>
    <p:sndAc>
      <p:stSnd>
        <p:snd r:embed="rId1" name="camera.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D93F621-00A1-4DE0-8060-95BCD51DE347}" type="datetimeFigureOut">
              <a:rPr lang="en-US" smtClean="0"/>
              <a:pPr/>
              <a:t>8/20/2014</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C6C365E-9432-4B0B-8AE5-CCB522667303}"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spd="med" advTm="8000">
    <p:dissolve/>
    <p:sndAc>
      <p:stSnd>
        <p:snd r:embed="rId13" name="camera.wav"/>
      </p:stSnd>
    </p:sndAc>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audio" Target="file:///C:\Users\Roger\Desktop\WEB%20SITE%20rogercheng\rogercheng.com\mood.wma" TargetMode="Externa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file:///C:\Users\Roger\Desktop\WEB%20SITE%20rogerjcheng\rogerjcheng.com\DEDICATED%20to%20the%20MEMORY%20of%20DR.%20SCHAEFER%20and%20DR.VONNEGUT.htm" TargetMode="Externa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hyperlink" Target="file:///C:\Users\Roger\Desktop\WEB%20SITE%20rogerjcheng\rogerjcheng.com\SERENDIPITY%20in%20SCIENCE--An%20Autobiography%20by%20DR.%20Vincent%20J.%20SCHAEFER%20%20(2).html" TargetMode="Externa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hyperlink" Target="file:///C:\Users\Roger\Desktop\WEB%20SITE%20rogerjcheng\rogerjcheng.com\FOUNDERS%20of%20ASRC.htm" TargetMode="Externa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hyperlink" Target="file:///C:\Users\Roger\Desktop\WEB%20SITE%20rogerjcheng\rogerjcheng.com\FOUNDERS%20of%20ASRC.htm" TargetMode="Externa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WEB%20SITE%20rogerjcheng/rogerjcheng.com/In%20RECOGNITION%20of%2050%20YEARS%20of.ASRC%20UALBANY.htm" TargetMode="Externa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hyperlink" Target="file:///C:\Users\Roger\Desktop\WEB%20SITE%20rogerjcheng\rogerjcheng.com\ASRC-REPORT-CHENG-xFINAL-ed.htm" TargetMode="External"/><Relationship Id="rId7" Type="http://schemas.openxmlformats.org/officeDocument/2006/relationships/hyperlink" Target="file:///C:\Users\Roger\Desktop\WEB%20SITE%20rogerjcheng\rogerjcheng.com\HISTORICAL%20CLOUD%20SEEDING-1946.htm" TargetMode="Externa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hyperlink" Target="file:///C:\Users\Roger\Desktop\WEB%20SITE%20rogerjcheng\rogerjcheng.com\ASRC%20FIELD%20RESEARCH%20STATIONS--FINAL.htm" TargetMode="External"/><Relationship Id="rId10" Type="http://schemas.openxmlformats.org/officeDocument/2006/relationships/image" Target="../media/image35.jpeg"/><Relationship Id="rId4" Type="http://schemas.openxmlformats.org/officeDocument/2006/relationships/image" Target="../media/image32.jpeg"/><Relationship Id="rId9" Type="http://schemas.openxmlformats.org/officeDocument/2006/relationships/hyperlink" Target="file:///C:\Users\Roger\Desktop\WEB%20SITE%20rogerjcheng\rogerjcheng.com\CHENG'S%20HAVING%20FUN-FINAL----ED.htm"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WEB%20SITE%20rogerjcheng/rogerjcheng.com/ASRC%20UALBANY--%20FIELD%20RESEARCH%20STATION.html" TargetMode="Externa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hyperlink" Target="../WEB%20SITE%20rogerjcheng/rogerjcheng.com/SCHAEFER%20and%20CHENG-ATMOSPHERIC%20SERENDIPITY-FINAL.htm" TargetMode="Externa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hyperlink" Target="WEB%20SITE%20rogerjcheng/rogerjcheng.com/SNOW,%20ICE%20and%20WEATHER%20MODIFICATION%20STUDY%20by%20ROGER%20J%20CHENG-ASRC.htm" TargetMode="Externa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8" Type="http://schemas.openxmlformats.org/officeDocument/2006/relationships/hyperlink" Target="file:///C:\Users\Roger\Desktop\WEB%20SITE%20rogerjcheng\rogerjcheng.com\SNOW,%20ICE%20and%20WEATHER%20MODIFICATION%20STUDY%20by%20ROGER%20J%20CHENG-ASRC.htm" TargetMode="External"/><Relationship Id="rId3" Type="http://schemas.openxmlformats.org/officeDocument/2006/relationships/hyperlink" Target="file:///C:\Users\Roger\Desktop\WEB%20SITE%20rogerjcheng\rogerjcheng.com\Untitled-1-THANK%20YOU-ASRC-SUNYA.htm" TargetMode="External"/><Relationship Id="rId7"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hyperlink" Target="file:///C:\Users\Roger\Desktop\WEB%20SITE%20rogerjcheng\rogerjcheng.com\Untitled-8-%20IN%20MEMORY%20of%20DR.%20WALTER%20C-ed.htm" TargetMode="External"/><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hyperlink" Target="../WEB%20SITE%20rogerjcheng/rogerjcheng.com/LET%20IT%20SNOW%20-CLOUD%20MICRO-PHYSICS.htm" TargetMode="Externa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6.jpeg"/><Relationship Id="rId3" Type="http://schemas.openxmlformats.org/officeDocument/2006/relationships/audio" Target="../media/audio1.wav"/><Relationship Id="rId7" Type="http://schemas.openxmlformats.org/officeDocument/2006/relationships/hyperlink" Target="../WEB%20SITE%20rogerjcheng/rogerjcheng.com/SNOW-CRYSTALLIZATION%20%20SILVER%20IODINE.htm" TargetMode="External"/><Relationship Id="rId12" Type="http://schemas.openxmlformats.org/officeDocument/2006/relationships/hyperlink" Target="../WEB%20SITE%20rogerjcheng/rogerjcheng.com/CHENG'S%20HAVING%20FUN-FINAL.htm" TargetMode="External"/><Relationship Id="rId17" Type="http://schemas.openxmlformats.org/officeDocument/2006/relationships/image" Target="../media/image49.jpeg"/><Relationship Id="rId2" Type="http://schemas.openxmlformats.org/officeDocument/2006/relationships/notesSlide" Target="../notesSlides/notesSlide1.xml"/><Relationship Id="rId16"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image" Target="../media/image45.jpeg"/><Relationship Id="rId5" Type="http://schemas.openxmlformats.org/officeDocument/2006/relationships/image" Target="../media/image40.jpeg"/><Relationship Id="rId15" Type="http://schemas.openxmlformats.org/officeDocument/2006/relationships/image" Target="../media/image47.jpeg"/><Relationship Id="rId10" Type="http://schemas.openxmlformats.org/officeDocument/2006/relationships/image" Target="../media/image44.jpeg"/><Relationship Id="rId4" Type="http://schemas.openxmlformats.org/officeDocument/2006/relationships/hyperlink" Target="../WEB%20SITE%20rogerjcheng/rogerjcheng.com/3-D%20SNOW%20CRYSTAL%20by%20SEM-CHENG.htm" TargetMode="External"/><Relationship Id="rId9" Type="http://schemas.openxmlformats.org/officeDocument/2006/relationships/image" Target="../media/image43.jpeg"/><Relationship Id="rId14" Type="http://schemas.openxmlformats.org/officeDocument/2006/relationships/hyperlink" Target="../WEB%20SITE%20rogerjcheng/rogerjcheng.com/WEATHER%20in%20the%20SMALL%20SCALE-WEATHER-CHENG.ht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hyperlink" Target="../WEB%20SITE%20rogerjcheng/rogerjcheng.com/SCIENCE%20EDUCATION%20with%20Dr%20SCHAEFER.htm" TargetMode="External"/><Relationship Id="rId7" Type="http://schemas.openxmlformats.org/officeDocument/2006/relationships/hyperlink" Target="../WEB%20SITE%20rogerjcheng/rogerjcheng.com/The%20MICRO-WORLD%20in%20the%20ATMOSPHERE%20SERIES.htm" TargetMode="External"/><Relationship Id="rId12" Type="http://schemas.openxmlformats.org/officeDocument/2006/relationships/image" Target="../media/image54.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1.jpeg"/><Relationship Id="rId11" Type="http://schemas.openxmlformats.org/officeDocument/2006/relationships/hyperlink" Target="../WEB%20SITE%20rogerjcheng/rogerjcheng.com/FOUNDERS%20of%20ASRC.htm" TargetMode="External"/><Relationship Id="rId5" Type="http://schemas.openxmlformats.org/officeDocument/2006/relationships/hyperlink" Target="../WEB%20SITE%20rogerjcheng/rogerjcheng.com/COMMUNITY%20SERVICE%20INFORMATION.htm" TargetMode="External"/><Relationship Id="rId10" Type="http://schemas.openxmlformats.org/officeDocument/2006/relationships/image" Target="../media/image53.jpeg"/><Relationship Id="rId4" Type="http://schemas.openxmlformats.org/officeDocument/2006/relationships/image" Target="../media/image50.jpeg"/><Relationship Id="rId9" Type="http://schemas.openxmlformats.org/officeDocument/2006/relationships/hyperlink" Target="../WEB%20SITE%20rogerjcheng/rogerjcheng.com/Untitled-1-THANK%20YOU-ASRC-SUNYA.htm"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WEB%20SITE%20rogerjcheng/rogerjcheng.com/PUBLICATIONS%20&amp;%20BOOKS%20by%20CHENG.htm" TargetMode="Externa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hyperlink" Target="WEB%20SITE%20rogerjcheng/rogerjcheng.com/The%20MICRO-WORLD%20in%20the%20ATMOSPHERE.htm" TargetMode="Externa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hyperlink" Target="WEB%20SITE%20rogerjcheng/rogerjcheng.com/The%20MICRO-WORLD%20in%20OUR%20ENVIRONMENT.htm" TargetMode="External"/><Relationship Id="rId3" Type="http://schemas.openxmlformats.org/officeDocument/2006/relationships/hyperlink" Target="WEB%20SITE%20rogerjcheng/rogerjcheng.com/ENVIRONMENT-ECOLOGICAL%20EFFECT.htm" TargetMode="External"/><Relationship Id="rId7" Type="http://schemas.openxmlformats.org/officeDocument/2006/relationships/hyperlink" Target="WEB%20SITE%20rogerjcheng/rogerjcheng.com/DROP%20ONE-THUNDERCLOUD%20ELECTRIFICATION.html" TargetMode="External"/><Relationship Id="rId12"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8.jpeg"/><Relationship Id="rId11" Type="http://schemas.openxmlformats.org/officeDocument/2006/relationships/hyperlink" Target="WEB%20SITE%20rogerjcheng/rogerjcheng.com/SNOW,%20ICE%20and%20WEATHER%20MODIFICATION%20STUDY%20by%20ROGER%20J%20CHENG-ASRC.htm" TargetMode="External"/><Relationship Id="rId5" Type="http://schemas.openxmlformats.org/officeDocument/2006/relationships/hyperlink" Target="WEB%20SITE%20rogerjcheng/rogerjcheng.com/ENVIRONMENT-CLIMATE%20CHANGE.htm" TargetMode="External"/><Relationship Id="rId10" Type="http://schemas.openxmlformats.org/officeDocument/2006/relationships/image" Target="../media/image60.jpeg"/><Relationship Id="rId4" Type="http://schemas.openxmlformats.org/officeDocument/2006/relationships/image" Target="../media/image57.jpeg"/><Relationship Id="rId9" Type="http://schemas.openxmlformats.org/officeDocument/2006/relationships/hyperlink" Target="WEB%20SITE%20rogerjcheng/rogerjcheng.com/The%20MICRO-WORLD%20in%20the%20THUNDERSTORMed.htm" TargetMode="External"/><Relationship Id="rId14"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hyperlink" Target="WEB%20SITE%20rogerjcheng/rogerjcheng.com/The%20MICRO-WORLD%20in%20the%20THUNDERSTORMxx.htm" TargetMode="Externa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file:///C:\Users\Roger\Desktop\WEB%20SITE%20rogerjcheng\rogerjcheng.com\The%20MICRO-WORLD%20in%20the%20ATMOSPHERE.htm" TargetMode="External"/><Relationship Id="rId7" Type="http://schemas.openxmlformats.org/officeDocument/2006/relationships/hyperlink" Target="file:///C:\Users\Roger\Desktop\WEB%20SITE%20rogerjcheng\rogerjcheng.com\CHENG'S%20HAVING%20FUN-FINAL----ED.htm" TargetMode="Externa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hyperlink" Target="file:///C:\Users\Roger\Desktop\WEB%20SITE%20rogerjcheng\rogerjcheng.com\SEEING%20and%20THINKING!--ROGER%20J%20CHENG%20ASRC%20UALBANY%20SUNY.html" TargetMode="Externa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hyperlink" Target="WEB%20SITE%20rogerjcheng/rogerjcheng.com/The%20MICRO-WORLD%20in%20the%20MARINE%20ATMOSPHERE.html" TargetMode="Externa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WEB%20SITE%20rogerjcheng/rogerjcheng.com/SHELLED%20MARINE%20AEROSOLS.htm" TargetMode="External"/><Relationship Id="rId7" Type="http://schemas.openxmlformats.org/officeDocument/2006/relationships/image" Target="../media/image67.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hyperlink" Target="WEB%20SITE%20rogerjcheng/rogerjcheng.com/HOLLOW%20PARTICLES%20in%20the%20ATMOSPHERE.htm" TargetMode="External"/><Relationship Id="rId5" Type="http://schemas.openxmlformats.org/officeDocument/2006/relationships/image" Target="../media/image66.jpeg"/><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WEB%20SITE%20rogerjcheng/rogerjcheng.com/The%20MICRO-WORLD%20in%20OUR%20ENVIRONMENT.htm" TargetMode="Externa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5.xml.rels><?xml version="1.0" encoding="UTF-8" standalone="yes"?>
<Relationships xmlns="http://schemas.openxmlformats.org/package/2006/relationships"><Relationship Id="rId3" Type="http://schemas.openxmlformats.org/officeDocument/2006/relationships/hyperlink" Target="../WEB%20SITE%20rogerjcheng/rogerjcheng.com/ENVIRONMENT-POWER%20PLANT%20EMISSION.htm" TargetMode="Externa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6.xml.rels><?xml version="1.0" encoding="UTF-8" standalone="yes"?>
<Relationships xmlns="http://schemas.openxmlformats.org/package/2006/relationships"><Relationship Id="rId3" Type="http://schemas.openxmlformats.org/officeDocument/2006/relationships/hyperlink" Target="file:///C:\Users\Roger\Desktop\WEB%20SITE%20rogerjcheng\rogerjcheng.com\ENVIRONMENT-ECOLOGICAL%20EFFECT.htm" TargetMode="External"/><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WEB%20SITE%20rogerjcheng/rogerjcheng.com/CHINA%20CONNECTION-SCIENTIFIC%20ACTIVITY.htm" TargetMode="External"/><Relationship Id="rId5" Type="http://schemas.openxmlformats.org/officeDocument/2006/relationships/image" Target="../media/image72.jpeg"/><Relationship Id="rId4" Type="http://schemas.openxmlformats.org/officeDocument/2006/relationships/hyperlink" Target="WEB%20SITE%20rogerjcheng/rogerjcheng.com/CHINA%20DUST.htm"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WEB%20SITE%20rogerjcheng/rogerjcheng.com/CHINA%20CONNECTION-INTERNATIONAL%20EXCHANGE%20PROGRAM%20with%20SUNYA.htm" TargetMode="Externa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9.xml.rels><?xml version="1.0" encoding="UTF-8" standalone="yes"?>
<Relationships xmlns="http://schemas.openxmlformats.org/package/2006/relationships"><Relationship Id="rId3" Type="http://schemas.openxmlformats.org/officeDocument/2006/relationships/hyperlink" Target="WEB%20SITE%20rogerjcheng/rogerjcheng.com/CHINA%20DUST.htm" TargetMode="Externa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WEB%20SITE%20rogerjcheng/rogerjcheng.com/ENVIRONMENT-CLIMATE%20CHANGE.htm" TargetMode="Externa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WEB%20SITE%20rogerjcheng/rogerjcheng.com/SCIENCE%20EDUCATION%20with%20Dr%20SCHAEFER-x.htm" TargetMode="Externa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43.xml.rels><?xml version="1.0" encoding="UTF-8" standalone="yes"?>
<Relationships xmlns="http://schemas.openxmlformats.org/package/2006/relationships"><Relationship Id="rId3" Type="http://schemas.openxmlformats.org/officeDocument/2006/relationships/hyperlink" Target="WEB%20SITE%20rogerjcheng/rogerjcheng.com/COMMUNITY%20SERVICE%20INFORMATION.htm" TargetMode="Externa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44.xml.rels><?xml version="1.0" encoding="UTF-8" standalone="yes"?>
<Relationships xmlns="http://schemas.openxmlformats.org/package/2006/relationships"><Relationship Id="rId3" Type="http://schemas.openxmlformats.org/officeDocument/2006/relationships/hyperlink" Target="WEB%20SITE%20rogerjcheng/rogerjcheng.com/PUBLICATIONS%20and%20BOOKS%20by%20CHENG.htm" TargetMode="Externa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45.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hyperlink" Target="WEB%20SITE%20rogerjcheng/rogerjcheng.com/CHANCELLOR'S%20AWARD%20to%20CHENG.htm" TargetMode="External"/><Relationship Id="rId7" Type="http://schemas.openxmlformats.org/officeDocument/2006/relationships/hyperlink" Target="WEB%20SITE%20rogerjcheng/rogerjcheng.com/Untitled-8-%20IN%20MEMORY%20of%20DR.%20WALTER%20C-ed.htm" TargetMode="Externa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hyperlink" Target="WEB%20SITE%20rogerjcheng/rogerjcheng.com/NTNY%20AWARD%20to%20ROGER%20J.htm" TargetMode="External"/><Relationship Id="rId4" Type="http://schemas.openxmlformats.org/officeDocument/2006/relationships/image" Target="../media/image80.jpeg"/><Relationship Id="rId9" Type="http://schemas.openxmlformats.org/officeDocument/2006/relationships/image" Target="../media/image83.jpeg"/></Relationships>
</file>

<file path=ppt/slides/_rels/slide4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WEB%20SITE%20rogerjcheng/rogerjcheng.com/ACKNOWLEDGEMENT.htm" TargetMode="Externa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hyperlink" Target="http://rogerjcheng.com/PUBLICATIONS%20and%20BOOKS%20by%20CHENG.htm" TargetMode="External"/><Relationship Id="rId5" Type="http://schemas.openxmlformats.org/officeDocument/2006/relationships/hyperlink" Target="http://rogerjcheng.com/SCIENTISTS%20in%20WEATHER%20and%20CLIMATE-%20CHENG%20by%20DON%20RITTNER.htm" TargetMode="External"/><Relationship Id="rId4" Type="http://schemas.openxmlformats.org/officeDocument/2006/relationships/image" Target="../media/image84.jpeg"/></Relationships>
</file>

<file path=ppt/slides/_rels/slide48.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hyperlink" Target="WEB%20SITE%20rogerjcheng/rogerjcheng.com/ASRC-REPORT-CHENG-xFINAL-ed.htm" TargetMode="External"/><Relationship Id="rId7" Type="http://schemas.openxmlformats.org/officeDocument/2006/relationships/hyperlink" Target="file:///C:\Users\Roger\Desktop\WEB%20SITE%20rogerjcheng\rogerjcheng.com\ASRC-REPORT-CHENG-xFINAL-ed.htm" TargetMode="Externa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hyperlink" Target="file:///C:\Users\Roger\Desktop\WEB%20SITE%20rogerjcheng\rogerjcheng.com\The%20BASIC%20SCIENCE%20OBSERVATION%20in%20the%20ATMOSPHERE-xx.html" TargetMode="External"/><Relationship Id="rId4" Type="http://schemas.openxmlformats.org/officeDocument/2006/relationships/image" Target="../media/image85.jpeg"/></Relationships>
</file>

<file path=ppt/slides/_rels/slide4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hyperlink" Target="http://asrc.albany.edu/about/history.htm" TargetMode="External"/><Relationship Id="rId4" Type="http://schemas.openxmlformats.org/officeDocument/2006/relationships/image" Target="../media/image86.jpeg"/></Relationships>
</file>

<file path=ppt/slides/_rels/slide5.xml.rels><?xml version="1.0" encoding="UTF-8" standalone="yes"?>
<Relationships xmlns="http://schemas.openxmlformats.org/package/2006/relationships"><Relationship Id="rId3" Type="http://schemas.openxmlformats.org/officeDocument/2006/relationships/hyperlink" Target="SNOW,%20ICE%20and%20WEATHER%20MODIFICATION%20STUDY%20by%20ROGER%20J%20CHENG-ASRC.htm" TargetMode="Externa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hyperlink" Target="The%20MICRO-WORLD%20in%20the%20THUNDERSTORMed.htm" TargetMode="External"/><Relationship Id="rId18" Type="http://schemas.openxmlformats.org/officeDocument/2006/relationships/image" Target="../media/image20.jpeg"/><Relationship Id="rId3" Type="http://schemas.openxmlformats.org/officeDocument/2006/relationships/hyperlink" Target="CHENG'S%20HAVING%20FUN-FINAL.htm" TargetMode="External"/><Relationship Id="rId7" Type="http://schemas.openxmlformats.org/officeDocument/2006/relationships/hyperlink" Target="ENVIRONMENT-ECOLOGICAL%20EFFECT.htm" TargetMode="External"/><Relationship Id="rId12" Type="http://schemas.openxmlformats.org/officeDocument/2006/relationships/image" Target="../media/image16.jpeg"/><Relationship Id="rId17" Type="http://schemas.openxmlformats.org/officeDocument/2006/relationships/image" Target="../media/image19.jpeg"/><Relationship Id="rId2" Type="http://schemas.openxmlformats.org/officeDocument/2006/relationships/audio" Target="../media/audio1.wav"/><Relationship Id="rId16" Type="http://schemas.openxmlformats.org/officeDocument/2006/relationships/hyperlink" Target="SNOW,%20ICE%20and%20WEATHER%20MODIFICATION%20STUDY%20by%20ROGER%20J%20CHENG-ASRC.htm" TargetMode="External"/><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hyperlink" Target="ENVIRONMENT-POWER%20PLANT%20EMISSION.htm" TargetMode="External"/><Relationship Id="rId5" Type="http://schemas.openxmlformats.org/officeDocument/2006/relationships/hyperlink" Target="DROP%201.htm" TargetMode="External"/><Relationship Id="rId15" Type="http://schemas.openxmlformats.org/officeDocument/2006/relationships/image" Target="../media/image18.jpeg"/><Relationship Id="rId10" Type="http://schemas.openxmlformats.org/officeDocument/2006/relationships/image" Target="../media/image15.jpeg"/><Relationship Id="rId4" Type="http://schemas.openxmlformats.org/officeDocument/2006/relationships/image" Target="../media/image12.jpeg"/><Relationship Id="rId9" Type="http://schemas.openxmlformats.org/officeDocument/2006/relationships/hyperlink" Target="INTERNATIONAL%20CITATIONS%20and%20ACKNOWLEDGEMENT.htm" TargetMode="External"/><Relationship Id="rId1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hyperlink" Target="http://asrc.albany.edu/about/history.htm" TargetMode="External"/><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CHENG'S%20HAVING%20FUN-FINAL.htm" TargetMode="External"/><Relationship Id="rId13" Type="http://schemas.openxmlformats.org/officeDocument/2006/relationships/image" Target="../media/image25.jpeg"/><Relationship Id="rId3" Type="http://schemas.openxmlformats.org/officeDocument/2006/relationships/hyperlink" Target="file:///C:\Users\Roger\Desktop\WEB%20SITE%20rogerjcheng\rogerjcheng.com\SNOW,%20ICE%20and%20WEATHER%20MODIFICATION%20STUDY%20by%20ROGER%20J%20CHENG-ASRC.htm" TargetMode="External"/><Relationship Id="rId7" Type="http://schemas.openxmlformats.org/officeDocument/2006/relationships/image" Target="../media/image22.jpeg"/><Relationship Id="rId12" Type="http://schemas.openxmlformats.org/officeDocument/2006/relationships/hyperlink" Target="CHINA%20DUST.htm" TargetMode="Externa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hyperlink" Target="SCIENTIFIC%20ADVENTURES%20by%20Dr.SCHAEFER1.jpg" TargetMode="External"/><Relationship Id="rId11" Type="http://schemas.openxmlformats.org/officeDocument/2006/relationships/image" Target="../media/image24.jpeg"/><Relationship Id="rId5" Type="http://schemas.openxmlformats.org/officeDocument/2006/relationships/image" Target="../media/image21.jpeg"/><Relationship Id="rId15" Type="http://schemas.openxmlformats.org/officeDocument/2006/relationships/image" Target="../media/image26.jpeg"/><Relationship Id="rId10" Type="http://schemas.openxmlformats.org/officeDocument/2006/relationships/hyperlink" Target="The%20MICRO-WORLD%20in%20OUR%20ENVIRONMENT.htm" TargetMode="External"/><Relationship Id="rId4" Type="http://schemas.openxmlformats.org/officeDocument/2006/relationships/hyperlink" Target="SERENDIPITY%20in%20SCIENCE--An%20Autobiography%20by%20DR.%20Vincent%20J.%20SCHAEFER%20%20(2).html" TargetMode="External"/><Relationship Id="rId9" Type="http://schemas.openxmlformats.org/officeDocument/2006/relationships/image" Target="../media/image23.jpeg"/><Relationship Id="rId14" Type="http://schemas.openxmlformats.org/officeDocument/2006/relationships/hyperlink" Target="The%20MICRO-WORLD%20in%20the%20ATMOSPHERE.ht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 RECOGNITION of 50 YEARS of.ASRC UALBANY--A..jpg"/>
          <p:cNvPicPr>
            <a:picLocks noGrp="1" noChangeAspect="1"/>
          </p:cNvPicPr>
          <p:nvPr>
            <p:ph idx="1"/>
          </p:nvPr>
        </p:nvPicPr>
        <p:blipFill>
          <a:blip r:embed="rId4" cstate="print"/>
          <a:stretch>
            <a:fillRect/>
          </a:stretch>
        </p:blipFill>
        <p:spPr>
          <a:xfrm>
            <a:off x="152400" y="533400"/>
            <a:ext cx="8915400" cy="5867400"/>
          </a:xfrm>
        </p:spPr>
      </p:pic>
      <p:pic>
        <p:nvPicPr>
          <p:cNvPr id="3" name="mood.wma">
            <a:hlinkClick r:id="" action="ppaction://media"/>
          </p:cNvPr>
          <p:cNvPicPr>
            <a:picLocks noRot="1" noChangeAspect="1"/>
          </p:cNvPicPr>
          <p:nvPr>
            <a:audioFile r:link="rId1"/>
          </p:nvPr>
        </p:nvPicPr>
        <p:blipFill>
          <a:blip r:embed="rId5" cstate="print"/>
          <a:stretch>
            <a:fillRect/>
          </a:stretch>
        </p:blipFill>
        <p:spPr>
          <a:xfrm>
            <a:off x="8610600" y="5867400"/>
            <a:ext cx="304800" cy="304800"/>
          </a:xfrm>
          <a:prstGeom prst="rect">
            <a:avLst/>
          </a:prstGeom>
        </p:spPr>
      </p:pic>
    </p:spTree>
  </p:cSld>
  <p:clrMapOvr>
    <a:masterClrMapping/>
  </p:clrMapOvr>
  <p:transition spd="med" advTm="12000">
    <p:dissolve/>
    <p:sndAc>
      <p:stSnd>
        <p:snd r:embed="rId3"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2000" numSld="100">
                <p:cTn id="7" repeatCount="indefinite"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Y MENTOR DR.jpg">
            <a:hlinkClick r:id="rId3" action="ppaction://hlinkfile"/>
          </p:cNvPr>
          <p:cNvPicPr>
            <a:picLocks noGrp="1" noChangeAspect="1"/>
          </p:cNvPicPr>
          <p:nvPr>
            <p:ph idx="1"/>
          </p:nvPr>
        </p:nvPicPr>
        <p:blipFill>
          <a:blip r:embed="rId4" cstate="print"/>
          <a:stretch>
            <a:fillRect/>
          </a:stretch>
        </p:blipFill>
        <p:spPr>
          <a:xfrm>
            <a:off x="762000" y="685800"/>
            <a:ext cx="7696200" cy="5916454"/>
          </a:xfrm>
        </p:spPr>
      </p:pic>
    </p:spTree>
  </p:cSld>
  <p:clrMapOvr>
    <a:masterClrMapping/>
  </p:clrMapOvr>
  <p:transition spd="med" advTm="8000">
    <p:dissolve/>
    <p:sndAc>
      <p:stSnd>
        <p:snd r:embed="rId2" name="camera.wav"/>
      </p:st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ERENDIPITY in SCIENCE-VJS  &amp; CHENG-FINAL.jpg">
            <a:hlinkClick r:id="rId3" action="ppaction://hlinkfile"/>
          </p:cNvPr>
          <p:cNvPicPr>
            <a:picLocks noGrp="1" noChangeAspect="1"/>
          </p:cNvPicPr>
          <p:nvPr>
            <p:ph idx="1"/>
          </p:nvPr>
        </p:nvPicPr>
        <p:blipFill>
          <a:blip r:embed="rId4" cstate="print"/>
          <a:stretch>
            <a:fillRect/>
          </a:stretch>
        </p:blipFill>
        <p:spPr>
          <a:xfrm>
            <a:off x="304799" y="1066800"/>
            <a:ext cx="8516665" cy="5181600"/>
          </a:xfrm>
        </p:spPr>
      </p:pic>
    </p:spTree>
  </p:cSld>
  <p:clrMapOvr>
    <a:masterClrMapping/>
  </p:clrMapOvr>
  <p:transition spd="med" advTm="8000">
    <p:dissolve/>
    <p:sndAc>
      <p:stSnd>
        <p:snd r:embed="rId2" name="camera.wav"/>
      </p:stSnd>
    </p:sndAc>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OUNDERS of ASRC-1989-by CHENG-FINAL.jpg">
            <a:hlinkClick r:id="rId3" action="ppaction://hlinkfile"/>
          </p:cNvPr>
          <p:cNvPicPr>
            <a:picLocks noGrp="1" noChangeAspect="1"/>
          </p:cNvPicPr>
          <p:nvPr>
            <p:ph idx="1"/>
          </p:nvPr>
        </p:nvPicPr>
        <p:blipFill>
          <a:blip r:embed="rId4" cstate="print"/>
          <a:stretch>
            <a:fillRect/>
          </a:stretch>
        </p:blipFill>
        <p:spPr>
          <a:xfrm>
            <a:off x="228600" y="1447800"/>
            <a:ext cx="8716108" cy="4419600"/>
          </a:xfrm>
        </p:spPr>
      </p:pic>
    </p:spTree>
  </p:cSld>
  <p:clrMapOvr>
    <a:masterClrMapping/>
  </p:clrMapOvr>
  <p:transition spd="med" advTm="8000">
    <p:dissolve/>
    <p:sndAc>
      <p:stSnd>
        <p:snd r:embed="rId2" name="camera.wav"/>
      </p:st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OUNDERS of ASRC-SUNY-1960--THE BIG FOUR!.jpg">
            <a:hlinkClick r:id="rId3" action="ppaction://hlinkfile"/>
          </p:cNvPr>
          <p:cNvPicPr>
            <a:picLocks noGrp="1" noChangeAspect="1"/>
          </p:cNvPicPr>
          <p:nvPr>
            <p:ph idx="1"/>
          </p:nvPr>
        </p:nvPicPr>
        <p:blipFill>
          <a:blip r:embed="rId4" cstate="print"/>
          <a:stretch>
            <a:fillRect/>
          </a:stretch>
        </p:blipFill>
        <p:spPr>
          <a:xfrm>
            <a:off x="381000" y="762000"/>
            <a:ext cx="8362718" cy="5410200"/>
          </a:xfrm>
        </p:spPr>
      </p:pic>
    </p:spTree>
  </p:cSld>
  <p:clrMapOvr>
    <a:masterClrMapping/>
  </p:clrMapOvr>
  <p:transition spd="med" advTm="8000">
    <p:dissolve/>
    <p:sndAc>
      <p:stSnd>
        <p:snd r:embed="rId2" name="camera.wav"/>
      </p:stSnd>
    </p:sndAc>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SRC-SUNYA12.jpg"/>
          <p:cNvPicPr>
            <a:picLocks noGrp="1" noChangeAspect="1"/>
          </p:cNvPicPr>
          <p:nvPr>
            <p:ph idx="1"/>
          </p:nvPr>
        </p:nvPicPr>
        <p:blipFill>
          <a:blip r:embed="rId3" cstate="print"/>
          <a:stretch>
            <a:fillRect/>
          </a:stretch>
        </p:blipFill>
        <p:spPr>
          <a:xfrm>
            <a:off x="3200400" y="2743200"/>
            <a:ext cx="3276600" cy="1534223"/>
          </a:xfrm>
        </p:spPr>
      </p:pic>
    </p:spTree>
  </p:cSld>
  <p:clrMapOvr>
    <a:masterClrMapping/>
  </p:clrMapOvr>
  <p:transition spd="med" advTm="1000">
    <p:dissolve/>
    <p:sndAc>
      <p:stSnd>
        <p:snd r:embed="rId2" name="camera.wav"/>
      </p:stSnd>
    </p:sndAc>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 RECOGNITION of 50 YEAR of ASRC UALBANY-PRESENTED by ROGER J CHENG.--xxxjpg">
            <a:hlinkClick r:id="rId3" action="ppaction://hlinkfile"/>
          </p:cNvPr>
          <p:cNvPicPr>
            <a:picLocks noGrp="1" noChangeAspect="1"/>
          </p:cNvPicPr>
          <p:nvPr>
            <p:ph idx="1"/>
          </p:nvPr>
        </p:nvPicPr>
        <p:blipFill>
          <a:blip r:embed="rId4" cstate="print"/>
          <a:stretch>
            <a:fillRect/>
          </a:stretch>
        </p:blipFill>
        <p:spPr>
          <a:xfrm>
            <a:off x="381000" y="1295400"/>
            <a:ext cx="8417016" cy="4876800"/>
          </a:xfrm>
        </p:spPr>
      </p:pic>
    </p:spTree>
  </p:cSld>
  <p:clrMapOvr>
    <a:masterClrMapping/>
  </p:clrMapOvr>
  <p:transition spd="med" advTm="8000">
    <p:dissolve/>
    <p:sndAc>
      <p:stSnd>
        <p:snd r:embed="rId2" name="camera.wav"/>
      </p:stSnd>
    </p:sndAc>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SRC-SUNYA12.jpg">
            <a:hlinkClick r:id="rId3" action="ppaction://hlinkfile"/>
          </p:cNvPr>
          <p:cNvPicPr>
            <a:picLocks noChangeAspect="1"/>
          </p:cNvPicPr>
          <p:nvPr/>
        </p:nvPicPr>
        <p:blipFill>
          <a:blip r:embed="rId4" cstate="print"/>
          <a:stretch>
            <a:fillRect/>
          </a:stretch>
        </p:blipFill>
        <p:spPr>
          <a:xfrm>
            <a:off x="838200" y="2819400"/>
            <a:ext cx="3276600" cy="1219200"/>
          </a:xfrm>
          <a:prstGeom prst="rect">
            <a:avLst/>
          </a:prstGeom>
        </p:spPr>
      </p:pic>
      <p:pic>
        <p:nvPicPr>
          <p:cNvPr id="7" name="Picture 6" descr="ICE RESEARCH at ASRC'S FIELD STATION2.jpg">
            <a:hlinkClick r:id="rId5" action="ppaction://hlinkfile"/>
          </p:cNvPr>
          <p:cNvPicPr>
            <a:picLocks noChangeAspect="1"/>
          </p:cNvPicPr>
          <p:nvPr/>
        </p:nvPicPr>
        <p:blipFill>
          <a:blip r:embed="rId6" cstate="print"/>
          <a:stretch>
            <a:fillRect/>
          </a:stretch>
        </p:blipFill>
        <p:spPr>
          <a:xfrm>
            <a:off x="533400" y="152400"/>
            <a:ext cx="3810000" cy="2583196"/>
          </a:xfrm>
          <a:prstGeom prst="rect">
            <a:avLst/>
          </a:prstGeom>
        </p:spPr>
      </p:pic>
      <p:pic>
        <p:nvPicPr>
          <p:cNvPr id="8" name="Content Placeholder 3" descr="SNOW CRYSTAL, SILVER IODINE &amp; CLOUD SEEDING.jpg">
            <a:hlinkClick r:id="rId7" action="ppaction://hlinkfile"/>
          </p:cNvPr>
          <p:cNvPicPr>
            <a:picLocks noChangeAspect="1"/>
          </p:cNvPicPr>
          <p:nvPr/>
        </p:nvPicPr>
        <p:blipFill>
          <a:blip r:embed="rId8" cstate="print"/>
          <a:stretch>
            <a:fillRect/>
          </a:stretch>
        </p:blipFill>
        <p:spPr>
          <a:xfrm>
            <a:off x="381000" y="4114800"/>
            <a:ext cx="8448700" cy="2514600"/>
          </a:xfrm>
          <a:prstGeom prst="rect">
            <a:avLst/>
          </a:prstGeom>
        </p:spPr>
      </p:pic>
      <p:pic>
        <p:nvPicPr>
          <p:cNvPr id="10" name="Content Placeholder 3" descr="CHENG with HIS TOYS &amp; HAVING  FUN -ed.jpg">
            <a:hlinkClick r:id="rId9" action="ppaction://hlinkfile"/>
          </p:cNvPr>
          <p:cNvPicPr>
            <a:picLocks noChangeAspect="1"/>
          </p:cNvPicPr>
          <p:nvPr/>
        </p:nvPicPr>
        <p:blipFill>
          <a:blip r:embed="rId10" cstate="print"/>
          <a:stretch>
            <a:fillRect/>
          </a:stretch>
        </p:blipFill>
        <p:spPr>
          <a:xfrm>
            <a:off x="4724400" y="152400"/>
            <a:ext cx="3733800" cy="3886200"/>
          </a:xfrm>
          <a:prstGeom prst="rect">
            <a:avLst/>
          </a:prstGeom>
        </p:spPr>
      </p:pic>
    </p:spTree>
  </p:cSld>
  <p:clrMapOvr>
    <a:masterClrMapping/>
  </p:clrMapOvr>
  <p:transition spd="med" advTm="8000">
    <p:dissolve/>
    <p:sndAc>
      <p:stSnd>
        <p:snd r:embed="rId2" name="camera.wav"/>
      </p:st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HITEFACE MT NEW YORK--ASRC'S FIELD RESEARCH STATION.jpg">
            <a:hlinkClick r:id="rId3" action="ppaction://hlinkfile"/>
          </p:cNvPr>
          <p:cNvPicPr>
            <a:picLocks noGrp="1" noChangeAspect="1"/>
          </p:cNvPicPr>
          <p:nvPr>
            <p:ph idx="1"/>
          </p:nvPr>
        </p:nvPicPr>
        <p:blipFill>
          <a:blip r:embed="rId4" cstate="print"/>
          <a:stretch>
            <a:fillRect/>
          </a:stretch>
        </p:blipFill>
        <p:spPr>
          <a:xfrm>
            <a:off x="228600" y="457200"/>
            <a:ext cx="8618390" cy="6019800"/>
          </a:xfrm>
        </p:spPr>
      </p:pic>
    </p:spTree>
  </p:cSld>
  <p:clrMapOvr>
    <a:masterClrMapping/>
  </p:clrMapOvr>
  <p:transition spd="med" advTm="8000">
    <p:dissolve/>
    <p:sndAc>
      <p:stSnd>
        <p:snd r:embed="rId2" name="camera.wav"/>
      </p:stSnd>
    </p:sndAc>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R. V.jpg">
            <a:hlinkClick r:id="rId3" action="ppaction://hlinkfile"/>
          </p:cNvPr>
          <p:cNvPicPr>
            <a:picLocks noGrp="1" noChangeAspect="1"/>
          </p:cNvPicPr>
          <p:nvPr>
            <p:ph idx="1"/>
          </p:nvPr>
        </p:nvPicPr>
        <p:blipFill>
          <a:blip r:embed="rId4" cstate="print"/>
          <a:stretch>
            <a:fillRect/>
          </a:stretch>
        </p:blipFill>
        <p:spPr>
          <a:xfrm>
            <a:off x="533400" y="762000"/>
            <a:ext cx="8077200" cy="5587584"/>
          </a:xfrm>
        </p:spPr>
      </p:pic>
    </p:spTree>
  </p:cSld>
  <p:clrMapOvr>
    <a:masterClrMapping/>
  </p:clrMapOvr>
  <p:transition spd="med" advTm="8000">
    <p:dissolve/>
    <p:sndAc>
      <p:stSnd>
        <p:snd r:embed="rId2" name="camera.wav"/>
      </p:stSnd>
    </p:sndAc>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YELLOWSTONE EXPEDITION.jpg">
            <a:hlinkClick r:id="rId3" action="ppaction://hlinkfile"/>
          </p:cNvPr>
          <p:cNvPicPr>
            <a:picLocks noGrp="1" noChangeAspect="1"/>
          </p:cNvPicPr>
          <p:nvPr>
            <p:ph idx="1"/>
          </p:nvPr>
        </p:nvPicPr>
        <p:blipFill>
          <a:blip r:embed="rId4" cstate="print"/>
          <a:stretch>
            <a:fillRect/>
          </a:stretch>
        </p:blipFill>
        <p:spPr>
          <a:xfrm>
            <a:off x="304800" y="609600"/>
            <a:ext cx="8458200" cy="5715000"/>
          </a:xfrm>
        </p:spPr>
      </p:pic>
    </p:spTree>
  </p:cSld>
  <p:clrMapOvr>
    <a:masterClrMapping/>
  </p:clrMapOvr>
  <p:transition spd="med" advTm="8000">
    <p:dissolve/>
    <p:sndAc>
      <p:stSnd>
        <p:snd r:embed="rId2" name="camera.wav"/>
      </p:stSnd>
    </p:sndAc>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4877" y="685800"/>
            <a:ext cx="8734251" cy="923330"/>
          </a:xfrm>
          <a:prstGeom prst="rect">
            <a:avLst/>
          </a:prstGeom>
          <a:noFill/>
        </p:spPr>
        <p:txBody>
          <a:bodyPr wrap="square" lIns="91440" tIns="45720" rIns="91440" bIns="45720">
            <a:spAutoFit/>
          </a:bodyPr>
          <a:lstStyle/>
          <a:p>
            <a:pPr algn="ctr"/>
            <a:r>
              <a:rPr lang="en-US" sz="5400" b="1" cap="none" spc="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 </a:t>
            </a:r>
            <a:endParaRPr lang="en-US" sz="54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pic>
        <p:nvPicPr>
          <p:cNvPr id="9" name="Content Placeholder 3" descr="ASRC-THANK YOU1jpg copy.jpg">
            <a:hlinkClick r:id="rId3" action="ppaction://hlinkfile"/>
          </p:cNvPr>
          <p:cNvPicPr>
            <a:picLocks noGrp="1" noChangeAspect="1"/>
          </p:cNvPicPr>
          <p:nvPr>
            <p:ph idx="1"/>
          </p:nvPr>
        </p:nvPicPr>
        <p:blipFill>
          <a:blip r:embed="rId4" cstate="print"/>
          <a:stretch>
            <a:fillRect/>
          </a:stretch>
        </p:blipFill>
        <p:spPr>
          <a:xfrm>
            <a:off x="533400" y="3505200"/>
            <a:ext cx="8001000" cy="2286000"/>
          </a:xfrm>
          <a:prstGeom prst="rect">
            <a:avLst/>
          </a:prstGeom>
        </p:spPr>
      </p:pic>
      <p:sp>
        <p:nvSpPr>
          <p:cNvPr id="16" name="Rectangle 15"/>
          <p:cNvSpPr/>
          <p:nvPr/>
        </p:nvSpPr>
        <p:spPr>
          <a:xfrm>
            <a:off x="206576" y="304800"/>
            <a:ext cx="8730852" cy="2585323"/>
          </a:xfrm>
          <a:prstGeom prst="rect">
            <a:avLst/>
          </a:prstGeom>
          <a:noFill/>
        </p:spPr>
        <p:txBody>
          <a:bodyPr wrap="square" lIns="91440" tIns="45720" rIns="91440" bIns="45720">
            <a:spAutoFit/>
          </a:bodyPr>
          <a:lstStyle/>
          <a:p>
            <a:pPr algn="ctr"/>
            <a:r>
              <a:rPr lang="en-US" sz="5400" b="1" cap="none" spc="0" dirty="0" smtClean="0">
                <a:ln w="17780" cmpd="sng">
                  <a:solidFill>
                    <a:schemeClr val="accent1">
                      <a:tint val="3000"/>
                    </a:schemeClr>
                  </a:solidFill>
                  <a:prstDash val="solid"/>
                  <a:miter lim="800000"/>
                </a:ln>
                <a:solidFill>
                  <a:srgbClr val="00B0F0"/>
                </a:solidFill>
                <a:effectLst>
                  <a:outerShdw blurRad="55000" dist="50800" dir="5400000" algn="tl">
                    <a:srgbClr val="000000">
                      <a:alpha val="33000"/>
                    </a:srgbClr>
                  </a:outerShdw>
                </a:effectLst>
              </a:rPr>
              <a:t>****</a:t>
            </a:r>
            <a:r>
              <a:rPr lang="en-US" sz="5400" b="1" cap="none" spc="0" dirty="0" smtClean="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rPr>
              <a:t>WELCOME</a:t>
            </a:r>
            <a:r>
              <a:rPr lang="en-US" sz="5400" b="1" cap="none" spc="0" dirty="0" smtClean="0">
                <a:ln w="17780" cmpd="sng">
                  <a:solidFill>
                    <a:schemeClr val="accent1">
                      <a:tint val="3000"/>
                    </a:schemeClr>
                  </a:solidFill>
                  <a:prstDash val="solid"/>
                  <a:miter lim="800000"/>
                </a:ln>
                <a:solidFill>
                  <a:srgbClr val="00B0F0"/>
                </a:solidFill>
                <a:effectLst>
                  <a:outerShdw blurRad="55000" dist="50800" dir="5400000" algn="tl">
                    <a:srgbClr val="000000">
                      <a:alpha val="33000"/>
                    </a:srgbClr>
                  </a:outerShdw>
                </a:effectLst>
              </a:rPr>
              <a:t>!****</a:t>
            </a:r>
          </a:p>
          <a:p>
            <a:pPr algn="ctr"/>
            <a:endParaRPr lang="en-US" sz="5400" b="1" dirty="0" smtClean="0">
              <a:ln w="17780" cmpd="sng">
                <a:solidFill>
                  <a:schemeClr val="accent1">
                    <a:tint val="3000"/>
                  </a:schemeClr>
                </a:solidFill>
                <a:prstDash val="solid"/>
                <a:miter lim="800000"/>
              </a:ln>
              <a:solidFill>
                <a:srgbClr val="00B0F0"/>
              </a:solidFill>
              <a:effectLst>
                <a:outerShdw blurRad="55000" dist="50800" dir="5400000" algn="tl">
                  <a:srgbClr val="000000">
                    <a:alpha val="33000"/>
                  </a:srgbClr>
                </a:outerShdw>
              </a:effectLst>
            </a:endParaRPr>
          </a:p>
          <a:p>
            <a:pPr algn="ctr"/>
            <a:endParaRPr lang="en-US" sz="5400" b="1" cap="none" spc="0" dirty="0">
              <a:ln w="17780" cmpd="sng">
                <a:solidFill>
                  <a:schemeClr val="accent1">
                    <a:tint val="3000"/>
                  </a:schemeClr>
                </a:solidFill>
                <a:prstDash val="solid"/>
                <a:miter lim="800000"/>
              </a:ln>
              <a:solidFill>
                <a:srgbClr val="00B0F0"/>
              </a:solidFill>
              <a:effectLst>
                <a:outerShdw blurRad="55000" dist="50800" dir="5400000" algn="tl">
                  <a:srgbClr val="000000">
                    <a:alpha val="33000"/>
                  </a:srgbClr>
                </a:outerShdw>
              </a:effectLst>
            </a:endParaRPr>
          </a:p>
        </p:txBody>
      </p:sp>
      <p:pic>
        <p:nvPicPr>
          <p:cNvPr id="17" name="Picture 16" descr="LINKED-IN Presentation by Roger J. CHENG-ASRC UALBANY_ASRC-CHENG2_0002.jpg"/>
          <p:cNvPicPr>
            <a:picLocks noChangeAspect="1"/>
          </p:cNvPicPr>
          <p:nvPr/>
        </p:nvPicPr>
        <p:blipFill>
          <a:blip r:embed="rId5" cstate="print"/>
          <a:stretch>
            <a:fillRect/>
          </a:stretch>
        </p:blipFill>
        <p:spPr>
          <a:xfrm>
            <a:off x="533400" y="5334000"/>
            <a:ext cx="8001000" cy="609600"/>
          </a:xfrm>
          <a:prstGeom prst="rect">
            <a:avLst/>
          </a:prstGeom>
        </p:spPr>
      </p:pic>
      <p:pic>
        <p:nvPicPr>
          <p:cNvPr id="7" name="Picture 6" descr="A JOURNEY through MICROSCOPE (2).jpg">
            <a:hlinkClick r:id="rId6" action="ppaction://hlinkfile"/>
          </p:cNvPr>
          <p:cNvPicPr>
            <a:picLocks noChangeAspect="1"/>
          </p:cNvPicPr>
          <p:nvPr/>
        </p:nvPicPr>
        <p:blipFill>
          <a:blip r:embed="rId7" cstate="print"/>
          <a:stretch>
            <a:fillRect/>
          </a:stretch>
        </p:blipFill>
        <p:spPr>
          <a:xfrm>
            <a:off x="304800" y="1143000"/>
            <a:ext cx="8534400" cy="609600"/>
          </a:xfrm>
          <a:prstGeom prst="rect">
            <a:avLst/>
          </a:prstGeom>
        </p:spPr>
      </p:pic>
      <p:pic>
        <p:nvPicPr>
          <p:cNvPr id="8" name="Picture 7" descr="5-SNOW-CHENG-B (3).jpg">
            <a:hlinkClick r:id="rId8" action="ppaction://hlinkfile"/>
          </p:cNvPr>
          <p:cNvPicPr>
            <a:picLocks noChangeAspect="1"/>
          </p:cNvPicPr>
          <p:nvPr/>
        </p:nvPicPr>
        <p:blipFill>
          <a:blip r:embed="rId9" cstate="print"/>
          <a:stretch>
            <a:fillRect/>
          </a:stretch>
        </p:blipFill>
        <p:spPr>
          <a:xfrm>
            <a:off x="1066800" y="1828800"/>
            <a:ext cx="7086600" cy="1524000"/>
          </a:xfrm>
          <a:prstGeom prst="rect">
            <a:avLst/>
          </a:prstGeom>
        </p:spPr>
      </p:pic>
    </p:spTree>
  </p:cSld>
  <p:clrMapOvr>
    <a:masterClrMapping/>
  </p:clrMapOvr>
  <p:transition spd="med" advTm="8000">
    <p:dissolve/>
    <p:sndAc>
      <p:stSnd>
        <p:snd r:embed="rId2" name="camera.wav"/>
      </p:st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NOW CRYSTAL, SILVER IODINE &amp; CLOUD SEEDING.jpg">
            <a:hlinkClick r:id="rId3" action="ppaction://hlinkfile"/>
          </p:cNvPr>
          <p:cNvPicPr>
            <a:picLocks noGrp="1" noChangeAspect="1"/>
          </p:cNvPicPr>
          <p:nvPr>
            <p:ph idx="1"/>
          </p:nvPr>
        </p:nvPicPr>
        <p:blipFill>
          <a:blip r:embed="rId4" cstate="print"/>
          <a:stretch>
            <a:fillRect/>
          </a:stretch>
        </p:blipFill>
        <p:spPr>
          <a:xfrm>
            <a:off x="381000" y="1828800"/>
            <a:ext cx="8448700" cy="3810000"/>
          </a:xfrm>
        </p:spPr>
      </p:pic>
    </p:spTree>
  </p:cSld>
  <p:clrMapOvr>
    <a:masterClrMapping/>
  </p:clrMapOvr>
  <p:transition spd="med" advTm="8000">
    <p:dissolve/>
    <p:sndAc>
      <p:stSnd>
        <p:snd r:embed="rId2" name="camera.wav"/>
      </p:stSnd>
    </p:sndAc>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YELLOWSTONE RESEARCH EXPEDITION-A-FINAL.jpg"/>
          <p:cNvPicPr>
            <a:picLocks noGrp="1" noChangeAspect="1"/>
          </p:cNvPicPr>
          <p:nvPr>
            <p:ph idx="1"/>
          </p:nvPr>
        </p:nvPicPr>
        <p:blipFill>
          <a:blip r:embed="rId3" cstate="print"/>
          <a:stretch>
            <a:fillRect/>
          </a:stretch>
        </p:blipFill>
        <p:spPr>
          <a:xfrm>
            <a:off x="152400" y="381000"/>
            <a:ext cx="8763000" cy="6172200"/>
          </a:xfrm>
        </p:spPr>
      </p:pic>
    </p:spTree>
  </p:cSld>
  <p:clrMapOvr>
    <a:masterClrMapping/>
  </p:clrMapOvr>
  <p:transition spd="med" advTm="12000">
    <p:dissolve/>
    <p:sndAc>
      <p:stSnd>
        <p:snd r:embed="rId2" name="camera.wav"/>
      </p:stSnd>
    </p:sndAc>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D SNOW CRYSTAL by SEM copy.jpg">
            <a:hlinkClick r:id="rId4" action="ppaction://hlinkfile"/>
          </p:cNvPr>
          <p:cNvPicPr>
            <a:picLocks noGrp="1" noChangeAspect="1"/>
          </p:cNvPicPr>
          <p:nvPr>
            <p:ph idx="1"/>
          </p:nvPr>
        </p:nvPicPr>
        <p:blipFill>
          <a:blip r:embed="rId5" cstate="print"/>
          <a:stretch>
            <a:fillRect/>
          </a:stretch>
        </p:blipFill>
        <p:spPr>
          <a:xfrm>
            <a:off x="152399" y="152400"/>
            <a:ext cx="2209801" cy="2667000"/>
          </a:xfrm>
        </p:spPr>
      </p:pic>
      <p:pic>
        <p:nvPicPr>
          <p:cNvPr id="5" name="Picture 4" descr="CRYSTALLIZATION  of SILVER IODIDE2.jpg"/>
          <p:cNvPicPr>
            <a:picLocks noChangeAspect="1"/>
          </p:cNvPicPr>
          <p:nvPr/>
        </p:nvPicPr>
        <p:blipFill>
          <a:blip r:embed="rId6" cstate="print"/>
          <a:stretch>
            <a:fillRect/>
          </a:stretch>
        </p:blipFill>
        <p:spPr>
          <a:xfrm>
            <a:off x="609600" y="2971800"/>
            <a:ext cx="1600200" cy="1912804"/>
          </a:xfrm>
          <a:prstGeom prst="rect">
            <a:avLst/>
          </a:prstGeom>
        </p:spPr>
      </p:pic>
      <p:pic>
        <p:nvPicPr>
          <p:cNvPr id="6" name="Picture 5" descr="CRYSTALS of SILVER IODIDE-CHENG.jpg">
            <a:hlinkClick r:id="rId7" action="ppaction://hlinkfile"/>
          </p:cNvPr>
          <p:cNvPicPr>
            <a:picLocks noChangeAspect="1"/>
          </p:cNvPicPr>
          <p:nvPr/>
        </p:nvPicPr>
        <p:blipFill>
          <a:blip r:embed="rId8" cstate="print"/>
          <a:stretch>
            <a:fillRect/>
          </a:stretch>
        </p:blipFill>
        <p:spPr>
          <a:xfrm>
            <a:off x="228600" y="4953000"/>
            <a:ext cx="2209800" cy="1371600"/>
          </a:xfrm>
          <a:prstGeom prst="rect">
            <a:avLst/>
          </a:prstGeom>
        </p:spPr>
      </p:pic>
      <p:pic>
        <p:nvPicPr>
          <p:cNvPr id="8" name="Picture 7" descr="NEW_SCIENTIST-ICE_CRYSTAL1--CHENG.jpg"/>
          <p:cNvPicPr>
            <a:picLocks noChangeAspect="1"/>
          </p:cNvPicPr>
          <p:nvPr/>
        </p:nvPicPr>
        <p:blipFill>
          <a:blip r:embed="rId9" cstate="print"/>
          <a:stretch>
            <a:fillRect/>
          </a:stretch>
        </p:blipFill>
        <p:spPr>
          <a:xfrm>
            <a:off x="4876800" y="152400"/>
            <a:ext cx="2011680" cy="2667000"/>
          </a:xfrm>
          <a:prstGeom prst="rect">
            <a:avLst/>
          </a:prstGeom>
        </p:spPr>
      </p:pic>
      <p:pic>
        <p:nvPicPr>
          <p:cNvPr id="9" name="Picture 8" descr="RIMED ICE CRYSTAL (2).jpg"/>
          <p:cNvPicPr>
            <a:picLocks noChangeAspect="1"/>
          </p:cNvPicPr>
          <p:nvPr/>
        </p:nvPicPr>
        <p:blipFill>
          <a:blip r:embed="rId10" cstate="print"/>
          <a:stretch>
            <a:fillRect/>
          </a:stretch>
        </p:blipFill>
        <p:spPr>
          <a:xfrm>
            <a:off x="6858000" y="2971800"/>
            <a:ext cx="2182828" cy="1371600"/>
          </a:xfrm>
          <a:prstGeom prst="rect">
            <a:avLst/>
          </a:prstGeom>
        </p:spPr>
      </p:pic>
      <p:pic>
        <p:nvPicPr>
          <p:cNvPr id="10" name="Picture 9" descr="SNOWFLAKE-HEBREW.jpg"/>
          <p:cNvPicPr>
            <a:picLocks noChangeAspect="1"/>
          </p:cNvPicPr>
          <p:nvPr/>
        </p:nvPicPr>
        <p:blipFill>
          <a:blip r:embed="rId11" cstate="print"/>
          <a:stretch>
            <a:fillRect/>
          </a:stretch>
        </p:blipFill>
        <p:spPr>
          <a:xfrm>
            <a:off x="7010400" y="152400"/>
            <a:ext cx="1999741" cy="2590800"/>
          </a:xfrm>
          <a:prstGeom prst="rect">
            <a:avLst/>
          </a:prstGeom>
        </p:spPr>
      </p:pic>
      <p:pic>
        <p:nvPicPr>
          <p:cNvPr id="11" name="Picture 10" descr="CHENG with HIS TOYS &amp; HAVING  FUN - FINAL.jpg">
            <a:hlinkClick r:id="rId12" action="ppaction://hlinkfile"/>
          </p:cNvPr>
          <p:cNvPicPr>
            <a:picLocks noChangeAspect="1"/>
          </p:cNvPicPr>
          <p:nvPr/>
        </p:nvPicPr>
        <p:blipFill>
          <a:blip r:embed="rId13" cstate="print"/>
          <a:stretch>
            <a:fillRect/>
          </a:stretch>
        </p:blipFill>
        <p:spPr>
          <a:xfrm>
            <a:off x="7162800" y="4495800"/>
            <a:ext cx="1676399" cy="1905000"/>
          </a:xfrm>
          <a:prstGeom prst="rect">
            <a:avLst/>
          </a:prstGeom>
        </p:spPr>
      </p:pic>
      <p:pic>
        <p:nvPicPr>
          <p:cNvPr id="12" name="Picture 11" descr="SONW CRYSTAL- WEATHERWISE--CHENG.jpg">
            <a:hlinkClick r:id="rId14" action="ppaction://hlinkfile"/>
          </p:cNvPr>
          <p:cNvPicPr>
            <a:picLocks noChangeAspect="1"/>
          </p:cNvPicPr>
          <p:nvPr/>
        </p:nvPicPr>
        <p:blipFill>
          <a:blip r:embed="rId15" cstate="print"/>
          <a:stretch>
            <a:fillRect/>
          </a:stretch>
        </p:blipFill>
        <p:spPr>
          <a:xfrm>
            <a:off x="2514600" y="152400"/>
            <a:ext cx="2209800" cy="2667000"/>
          </a:xfrm>
          <a:prstGeom prst="rect">
            <a:avLst/>
          </a:prstGeom>
        </p:spPr>
      </p:pic>
      <p:pic>
        <p:nvPicPr>
          <p:cNvPr id="13" name="Picture 12" descr="ALBANY SCIENTIST KNOWS HIS SNOWS.JPG"/>
          <p:cNvPicPr>
            <a:picLocks noChangeAspect="1"/>
          </p:cNvPicPr>
          <p:nvPr/>
        </p:nvPicPr>
        <p:blipFill>
          <a:blip r:embed="rId16" cstate="print"/>
          <a:stretch>
            <a:fillRect/>
          </a:stretch>
        </p:blipFill>
        <p:spPr>
          <a:xfrm>
            <a:off x="2590800" y="2971800"/>
            <a:ext cx="4114800" cy="2819400"/>
          </a:xfrm>
          <a:prstGeom prst="rect">
            <a:avLst/>
          </a:prstGeom>
        </p:spPr>
      </p:pic>
      <p:pic>
        <p:nvPicPr>
          <p:cNvPr id="14" name="Picture 13" descr="ASRC-SUNYA12.jpg"/>
          <p:cNvPicPr>
            <a:picLocks noChangeAspect="1"/>
          </p:cNvPicPr>
          <p:nvPr/>
        </p:nvPicPr>
        <p:blipFill>
          <a:blip r:embed="rId17" cstate="print"/>
          <a:stretch>
            <a:fillRect/>
          </a:stretch>
        </p:blipFill>
        <p:spPr>
          <a:xfrm>
            <a:off x="2590800" y="4876800"/>
            <a:ext cx="4114800" cy="1371600"/>
          </a:xfrm>
          <a:prstGeom prst="rect">
            <a:avLst/>
          </a:prstGeom>
        </p:spPr>
      </p:pic>
    </p:spTree>
  </p:cSld>
  <p:clrMapOvr>
    <a:masterClrMapping/>
  </p:clrMapOvr>
  <p:transition spd="med" advTm="10000">
    <p:dissolve/>
    <p:sndAc>
      <p:stSnd>
        <p:snd r:embed="rId3" name="camera.wav"/>
      </p:stSnd>
    </p:sndAc>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SRC-SUNYA12.jpg"/>
          <p:cNvPicPr>
            <a:picLocks noGrp="1" noChangeAspect="1"/>
          </p:cNvPicPr>
          <p:nvPr>
            <p:ph idx="1"/>
          </p:nvPr>
        </p:nvPicPr>
        <p:blipFill>
          <a:blip r:embed="rId3" cstate="print"/>
          <a:stretch>
            <a:fillRect/>
          </a:stretch>
        </p:blipFill>
        <p:spPr>
          <a:xfrm>
            <a:off x="3200400" y="2743200"/>
            <a:ext cx="3276600" cy="1534223"/>
          </a:xfrm>
        </p:spPr>
      </p:pic>
    </p:spTree>
  </p:cSld>
  <p:clrMapOvr>
    <a:masterClrMapping/>
  </p:clrMapOvr>
  <p:transition spd="med" advTm="1000">
    <p:dissolve/>
    <p:sndAc>
      <p:stSnd>
        <p:snd r:embed="rId2" name="camera.wav"/>
      </p:stSnd>
    </p:sndAc>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2819400" cy="5105400"/>
          </a:xfrm>
        </p:spPr>
        <p:txBody>
          <a:bodyPr>
            <a:normAutofit/>
          </a:bodyPr>
          <a:lstStyle/>
          <a:p>
            <a:r>
              <a:rPr lang="en-US" dirty="0" smtClean="0"/>
              <a:t/>
            </a:r>
            <a:br>
              <a:rPr lang="en-US" dirty="0" smtClean="0"/>
            </a:br>
            <a:endParaRPr lang="en-US" dirty="0"/>
          </a:p>
        </p:txBody>
      </p:sp>
      <p:sp>
        <p:nvSpPr>
          <p:cNvPr id="4" name="Rectangle 3"/>
          <p:cNvSpPr/>
          <p:nvPr/>
        </p:nvSpPr>
        <p:spPr>
          <a:xfrm>
            <a:off x="228600" y="2514600"/>
            <a:ext cx="8610600" cy="769441"/>
          </a:xfrm>
          <a:prstGeom prst="rect">
            <a:avLst/>
          </a:prstGeom>
        </p:spPr>
        <p:txBody>
          <a:bodyPr wrap="square">
            <a:spAutoFit/>
          </a:bodyPr>
          <a:lstStyle/>
          <a:p>
            <a:pPr algn="ctr"/>
            <a:r>
              <a:rPr lang="en-US" sz="4400" b="1" dirty="0" smtClean="0">
                <a:solidFill>
                  <a:srgbClr val="FF66FF"/>
                </a:solidFill>
              </a:rPr>
              <a:t>******OUR MISSIONS******</a:t>
            </a:r>
            <a:endParaRPr lang="en-US" sz="4400" dirty="0">
              <a:solidFill>
                <a:srgbClr val="FF66FF"/>
              </a:solidFill>
            </a:endParaRPr>
          </a:p>
        </p:txBody>
      </p:sp>
      <p:sp>
        <p:nvSpPr>
          <p:cNvPr id="1331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13" name="Table 12"/>
          <p:cNvGraphicFramePr>
            <a:graphicFrameLocks noGrp="1"/>
          </p:cNvGraphicFramePr>
          <p:nvPr/>
        </p:nvGraphicFramePr>
        <p:xfrm>
          <a:off x="381000" y="3352801"/>
          <a:ext cx="8229600" cy="2415823"/>
        </p:xfrm>
        <a:graphic>
          <a:graphicData uri="http://schemas.openxmlformats.org/drawingml/2006/table">
            <a:tbl>
              <a:tblPr firstRow="1" bandRow="1">
                <a:tableStyleId>{5C22544A-7EE6-4342-B048-85BDC9FD1C3A}</a:tableStyleId>
              </a:tblPr>
              <a:tblGrid>
                <a:gridCol w="2971800"/>
                <a:gridCol w="2590800"/>
                <a:gridCol w="2667000"/>
              </a:tblGrid>
              <a:tr h="3047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FFFF00"/>
                          </a:solidFill>
                          <a:latin typeface="Times New Roman"/>
                        </a:rPr>
                        <a:t>PROFESSIONAL RESEARCH</a:t>
                      </a:r>
                    </a:p>
                    <a:p>
                      <a:endParaRPr lang="en-US" dirty="0"/>
                    </a:p>
                  </a:txBody>
                  <a:tcPr/>
                </a:tc>
                <a:tc>
                  <a:txBody>
                    <a:bodyPr/>
                    <a:lstStyle/>
                    <a:p>
                      <a:r>
                        <a:rPr lang="en-US" sz="1600" b="1" i="0" kern="1200" dirty="0" smtClean="0">
                          <a:solidFill>
                            <a:srgbClr val="FFFF00"/>
                          </a:solidFill>
                          <a:latin typeface="Times New Roman" pitchFamily="18" charset="0"/>
                          <a:ea typeface="+mn-ea"/>
                          <a:cs typeface="Times New Roman" pitchFamily="18" charset="0"/>
                        </a:rPr>
                        <a:t> SCIENCES EDUCATION</a:t>
                      </a:r>
                      <a:endParaRPr lang="en-US" sz="1600" b="1" i="0" kern="1200" dirty="0">
                        <a:solidFill>
                          <a:srgbClr val="FFFF00"/>
                        </a:solidFill>
                        <a:latin typeface="Times New Roman" pitchFamily="18" charset="0"/>
                        <a:ea typeface="+mn-ea"/>
                        <a:cs typeface="Times New Roman" pitchFamily="18" charset="0"/>
                      </a:endParaRPr>
                    </a:p>
                  </a:txBody>
                  <a:tcPr/>
                </a:tc>
                <a:tc>
                  <a:txBody>
                    <a:bodyPr/>
                    <a:lstStyle/>
                    <a:p>
                      <a:r>
                        <a:rPr lang="en-US" sz="1600" b="1" dirty="0" smtClean="0">
                          <a:solidFill>
                            <a:srgbClr val="00FFFF"/>
                          </a:solidFill>
                          <a:latin typeface="Times New Roman" pitchFamily="18" charset="0"/>
                          <a:cs typeface="Times New Roman" pitchFamily="18" charset="0"/>
                        </a:rPr>
                        <a:t> </a:t>
                      </a:r>
                      <a:r>
                        <a:rPr lang="en-US" sz="1600" b="1" dirty="0" smtClean="0">
                          <a:solidFill>
                            <a:srgbClr val="FFFF00"/>
                          </a:solidFill>
                          <a:latin typeface="Times New Roman" pitchFamily="18" charset="0"/>
                          <a:cs typeface="Times New Roman" pitchFamily="18" charset="0"/>
                        </a:rPr>
                        <a:t>COMMUNITY SERVICES</a:t>
                      </a:r>
                      <a:endParaRPr lang="en-US" sz="1600" b="1" dirty="0">
                        <a:solidFill>
                          <a:srgbClr val="FFFF00"/>
                        </a:solidFill>
                        <a:latin typeface="Times New Roman" pitchFamily="18" charset="0"/>
                        <a:cs typeface="Times New Roman" pitchFamily="18" charset="0"/>
                      </a:endParaRPr>
                    </a:p>
                  </a:txBody>
                  <a:tcPr/>
                </a:tc>
              </a:tr>
              <a:tr h="1806223">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pic>
        <p:nvPicPr>
          <p:cNvPr id="14" name="Picture 4" descr="http://rogerjcheng.com/NATURAL%20SCIENCES%20INSTITUTE-A%20SCIENCE%20EDUCATION%20PROGRAM-CHENG.jpg">
            <a:hlinkClick r:id="rId3" action="ppaction://hlinkfile"/>
          </p:cNvPr>
          <p:cNvPicPr>
            <a:picLocks noChangeAspect="1" noChangeArrowheads="1"/>
          </p:cNvPicPr>
          <p:nvPr/>
        </p:nvPicPr>
        <p:blipFill>
          <a:blip r:embed="rId4" cstate="print"/>
          <a:srcRect/>
          <a:stretch>
            <a:fillRect/>
          </a:stretch>
        </p:blipFill>
        <p:spPr bwMode="auto">
          <a:xfrm>
            <a:off x="3429000" y="4038600"/>
            <a:ext cx="2438400" cy="1676400"/>
          </a:xfrm>
          <a:prstGeom prst="rect">
            <a:avLst/>
          </a:prstGeom>
          <a:noFill/>
        </p:spPr>
      </p:pic>
      <p:pic>
        <p:nvPicPr>
          <p:cNvPr id="15" name="Picture 1" descr="http://rogerjcheng.com/RESTORATION%20of%20CITY%20HALL-SCHENECTADYxx.jpg">
            <a:hlinkClick r:id="rId5" action="ppaction://hlinkfile"/>
          </p:cNvPr>
          <p:cNvPicPr>
            <a:picLocks noChangeAspect="1" noChangeArrowheads="1"/>
          </p:cNvPicPr>
          <p:nvPr/>
        </p:nvPicPr>
        <p:blipFill>
          <a:blip r:embed="rId6" cstate="print"/>
          <a:srcRect/>
          <a:stretch>
            <a:fillRect/>
          </a:stretch>
        </p:blipFill>
        <p:spPr bwMode="auto">
          <a:xfrm>
            <a:off x="6019800" y="4038600"/>
            <a:ext cx="2514600" cy="1676400"/>
          </a:xfrm>
          <a:prstGeom prst="rect">
            <a:avLst/>
          </a:prstGeom>
          <a:noFill/>
        </p:spPr>
      </p:pic>
      <p:pic>
        <p:nvPicPr>
          <p:cNvPr id="13317" name="Picture 5" descr="C:\Users\Roger\Desktop\WEB SITE rogerjcheng\rogerjcheng.com\PROFESSIONAL ACTIVITY-CHENG at ASRC - Copy.jpg">
            <a:hlinkClick r:id="rId7" action="ppaction://hlinkfile"/>
          </p:cNvPr>
          <p:cNvPicPr>
            <a:picLocks noChangeAspect="1" noChangeArrowheads="1"/>
          </p:cNvPicPr>
          <p:nvPr/>
        </p:nvPicPr>
        <p:blipFill>
          <a:blip r:embed="rId8" cstate="print"/>
          <a:srcRect/>
          <a:stretch>
            <a:fillRect/>
          </a:stretch>
        </p:blipFill>
        <p:spPr bwMode="auto">
          <a:xfrm>
            <a:off x="457199" y="4038600"/>
            <a:ext cx="2819401" cy="1676400"/>
          </a:xfrm>
          <a:prstGeom prst="rect">
            <a:avLst/>
          </a:prstGeom>
          <a:noFill/>
        </p:spPr>
      </p:pic>
      <p:pic>
        <p:nvPicPr>
          <p:cNvPr id="18" name="Picture 17" descr="ASRC-SUNYxx.jpg">
            <a:hlinkClick r:id="rId9" action="ppaction://hlinkfile"/>
          </p:cNvPr>
          <p:cNvPicPr>
            <a:picLocks noChangeAspect="1"/>
          </p:cNvPicPr>
          <p:nvPr/>
        </p:nvPicPr>
        <p:blipFill>
          <a:blip r:embed="rId10" cstate="print"/>
          <a:stretch>
            <a:fillRect/>
          </a:stretch>
        </p:blipFill>
        <p:spPr>
          <a:xfrm>
            <a:off x="152400" y="5943600"/>
            <a:ext cx="8610600" cy="533400"/>
          </a:xfrm>
          <a:prstGeom prst="rect">
            <a:avLst/>
          </a:prstGeom>
        </p:spPr>
      </p:pic>
      <p:pic>
        <p:nvPicPr>
          <p:cNvPr id="10" name="Picture 9" descr="ASRC BUILGING.jpg">
            <a:hlinkClick r:id="rId11" action="ppaction://hlinkfile"/>
          </p:cNvPr>
          <p:cNvPicPr>
            <a:picLocks noChangeAspect="1"/>
          </p:cNvPicPr>
          <p:nvPr/>
        </p:nvPicPr>
        <p:blipFill>
          <a:blip r:embed="rId12" cstate="print"/>
          <a:stretch>
            <a:fillRect/>
          </a:stretch>
        </p:blipFill>
        <p:spPr>
          <a:xfrm>
            <a:off x="457200" y="914400"/>
            <a:ext cx="8153400" cy="1676400"/>
          </a:xfrm>
          <a:prstGeom prst="rect">
            <a:avLst/>
          </a:prstGeom>
        </p:spPr>
      </p:pic>
    </p:spTree>
  </p:cSld>
  <p:clrMapOvr>
    <a:masterClrMapping/>
  </p:clrMapOvr>
  <p:transition spd="med" advTm="8000">
    <p:dissolve/>
    <p:sndAc>
      <p:stSnd>
        <p:snd r:embed="rId2" name="camera.wav"/>
      </p:stSnd>
    </p:sndAc>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ROFESSIONAL ACTIVITY-CHENG at ASRC (2).jpg">
            <a:hlinkClick r:id="rId3" action="ppaction://hlinkfile"/>
          </p:cNvPr>
          <p:cNvPicPr>
            <a:picLocks noGrp="1" noChangeAspect="1"/>
          </p:cNvPicPr>
          <p:nvPr>
            <p:ph idx="1"/>
          </p:nvPr>
        </p:nvPicPr>
        <p:blipFill>
          <a:blip r:embed="rId4" cstate="print"/>
          <a:stretch>
            <a:fillRect/>
          </a:stretch>
        </p:blipFill>
        <p:spPr>
          <a:xfrm>
            <a:off x="152400" y="685800"/>
            <a:ext cx="8763000" cy="5542598"/>
          </a:xfrm>
        </p:spPr>
      </p:pic>
    </p:spTree>
  </p:cSld>
  <p:clrMapOvr>
    <a:masterClrMapping/>
  </p:clrMapOvr>
  <p:transition spd="med" advTm="10000">
    <p:dissolve/>
    <p:sndAc>
      <p:stSnd>
        <p:snd r:embed="rId2" name="camera.wav"/>
      </p:stSnd>
    </p:sndAc>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TMOSPHERIC PHYSICS and CHEMISTRY.jpg">
            <a:hlinkClick r:id="rId3" action="ppaction://hlinkfile"/>
          </p:cNvPr>
          <p:cNvPicPr>
            <a:picLocks noChangeAspect="1"/>
          </p:cNvPicPr>
          <p:nvPr/>
        </p:nvPicPr>
        <p:blipFill>
          <a:blip r:embed="rId4" cstate="print"/>
          <a:stretch>
            <a:fillRect/>
          </a:stretch>
        </p:blipFill>
        <p:spPr>
          <a:xfrm>
            <a:off x="152400" y="762000"/>
            <a:ext cx="8839200" cy="5105400"/>
          </a:xfrm>
          <a:prstGeom prst="rect">
            <a:avLst/>
          </a:prstGeom>
        </p:spPr>
      </p:pic>
    </p:spTree>
  </p:cSld>
  <p:clrMapOvr>
    <a:masterClrMapping/>
  </p:clrMapOvr>
  <p:transition spd="med" advTm="8000">
    <p:dissolve/>
    <p:sndAc>
      <p:stSnd>
        <p:snd r:embed="rId2" name="camera.wav"/>
      </p:stSnd>
    </p:sndAc>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NALYTICAL CHEMISTRY-COVER-ROGER J CHENG.jpg">
            <a:hlinkClick r:id="rId3" action="ppaction://hlinkfile"/>
          </p:cNvPr>
          <p:cNvPicPr>
            <a:picLocks noGrp="1" noChangeAspect="1"/>
          </p:cNvPicPr>
          <p:nvPr>
            <p:ph idx="1"/>
          </p:nvPr>
        </p:nvPicPr>
        <p:blipFill>
          <a:blip r:embed="rId4" cstate="print"/>
          <a:stretch>
            <a:fillRect/>
          </a:stretch>
        </p:blipFill>
        <p:spPr>
          <a:xfrm>
            <a:off x="2514600" y="533400"/>
            <a:ext cx="2238448" cy="2362200"/>
          </a:xfrm>
        </p:spPr>
      </p:pic>
      <p:pic>
        <p:nvPicPr>
          <p:cNvPr id="7" name="Content Placeholder 3" descr="CLIMATE-5-ARTICLES.jpg">
            <a:hlinkClick r:id="rId5" action="ppaction://hlinkfile"/>
          </p:cNvPr>
          <p:cNvPicPr>
            <a:picLocks noChangeAspect="1"/>
          </p:cNvPicPr>
          <p:nvPr/>
        </p:nvPicPr>
        <p:blipFill>
          <a:blip r:embed="rId6" cstate="print"/>
          <a:stretch>
            <a:fillRect/>
          </a:stretch>
        </p:blipFill>
        <p:spPr>
          <a:xfrm>
            <a:off x="304800" y="4953000"/>
            <a:ext cx="8610600" cy="1786128"/>
          </a:xfrm>
          <a:prstGeom prst="rect">
            <a:avLst/>
          </a:prstGeom>
        </p:spPr>
      </p:pic>
      <p:pic>
        <p:nvPicPr>
          <p:cNvPr id="8" name="Picture 7" descr="EJECTION_of_CHARGED ICE_PARTICLE5.jpg">
            <a:hlinkClick r:id="rId7" action="ppaction://hlinkfile"/>
          </p:cNvPr>
          <p:cNvPicPr>
            <a:picLocks noChangeAspect="1"/>
          </p:cNvPicPr>
          <p:nvPr/>
        </p:nvPicPr>
        <p:blipFill>
          <a:blip r:embed="rId8" cstate="print"/>
          <a:stretch>
            <a:fillRect/>
          </a:stretch>
        </p:blipFill>
        <p:spPr>
          <a:xfrm>
            <a:off x="152400" y="533400"/>
            <a:ext cx="2285999" cy="2362200"/>
          </a:xfrm>
          <a:prstGeom prst="rect">
            <a:avLst/>
          </a:prstGeom>
        </p:spPr>
      </p:pic>
      <p:pic>
        <p:nvPicPr>
          <p:cNvPr id="9" name="Picture 8" descr="FREEZING of A WATER DROP-SCIENCE-CHENG-ed.jpg">
            <a:hlinkClick r:id="rId9" action="ppaction://hlinkfile"/>
          </p:cNvPr>
          <p:cNvPicPr>
            <a:picLocks noChangeAspect="1"/>
          </p:cNvPicPr>
          <p:nvPr/>
        </p:nvPicPr>
        <p:blipFill>
          <a:blip r:embed="rId10" cstate="print"/>
          <a:stretch>
            <a:fillRect/>
          </a:stretch>
        </p:blipFill>
        <p:spPr>
          <a:xfrm>
            <a:off x="4876800" y="533400"/>
            <a:ext cx="1981200" cy="2362200"/>
          </a:xfrm>
          <a:prstGeom prst="rect">
            <a:avLst/>
          </a:prstGeom>
        </p:spPr>
      </p:pic>
      <p:pic>
        <p:nvPicPr>
          <p:cNvPr id="10" name="Picture 9" descr="5-SNOW-CHENG-B.jpg">
            <a:hlinkClick r:id="rId11" action="ppaction://hlinkfile"/>
          </p:cNvPr>
          <p:cNvPicPr>
            <a:picLocks noChangeAspect="1"/>
          </p:cNvPicPr>
          <p:nvPr/>
        </p:nvPicPr>
        <p:blipFill>
          <a:blip r:embed="rId12" cstate="print"/>
          <a:stretch>
            <a:fillRect/>
          </a:stretch>
        </p:blipFill>
        <p:spPr>
          <a:xfrm>
            <a:off x="914400" y="3048000"/>
            <a:ext cx="7162800" cy="1749039"/>
          </a:xfrm>
          <a:prstGeom prst="rect">
            <a:avLst/>
          </a:prstGeom>
        </p:spPr>
      </p:pic>
      <p:pic>
        <p:nvPicPr>
          <p:cNvPr id="11" name="Picture 10" descr="CITY HALL MARBLE EROSION STUDY1.jpg">
            <a:hlinkClick r:id="rId13" action="ppaction://hlinkfile"/>
          </p:cNvPr>
          <p:cNvPicPr>
            <a:picLocks noChangeAspect="1"/>
          </p:cNvPicPr>
          <p:nvPr/>
        </p:nvPicPr>
        <p:blipFill>
          <a:blip r:embed="rId14" cstate="print"/>
          <a:stretch>
            <a:fillRect/>
          </a:stretch>
        </p:blipFill>
        <p:spPr>
          <a:xfrm>
            <a:off x="7010400" y="533400"/>
            <a:ext cx="1981200" cy="2362200"/>
          </a:xfrm>
          <a:prstGeom prst="rect">
            <a:avLst/>
          </a:prstGeom>
        </p:spPr>
      </p:pic>
    </p:spTree>
  </p:cSld>
  <p:clrMapOvr>
    <a:masterClrMapping/>
  </p:clrMapOvr>
  <p:transition spd="med" advTm="10000">
    <p:dissolve/>
    <p:sndAc>
      <p:stSnd>
        <p:snd r:embed="rId2" name="camera.wav"/>
      </p:stSnd>
    </p:sndAc>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TMOSPHERIC SCIENCES-RESEARCHedxx.jpg">
            <a:hlinkClick r:id="rId3" action="ppaction://hlinkfile"/>
          </p:cNvPr>
          <p:cNvPicPr>
            <a:picLocks noGrp="1" noChangeAspect="1"/>
          </p:cNvPicPr>
          <p:nvPr>
            <p:ph idx="1"/>
          </p:nvPr>
        </p:nvPicPr>
        <p:blipFill>
          <a:blip r:embed="rId4" cstate="print"/>
          <a:stretch>
            <a:fillRect/>
          </a:stretch>
        </p:blipFill>
        <p:spPr>
          <a:xfrm>
            <a:off x="228600" y="380999"/>
            <a:ext cx="8686800" cy="5867401"/>
          </a:xfrm>
        </p:spPr>
      </p:pic>
    </p:spTree>
  </p:cSld>
  <p:clrMapOvr>
    <a:masterClrMapping/>
  </p:clrMapOvr>
  <p:transition spd="med" advTm="10000">
    <p:dissolve/>
    <p:sndAc>
      <p:stSnd>
        <p:snd r:embed="rId2" name="camera.wav"/>
      </p:stSnd>
    </p:sndAc>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SRC-SUNYA12.jpg"/>
          <p:cNvPicPr>
            <a:picLocks noGrp="1" noChangeAspect="1"/>
          </p:cNvPicPr>
          <p:nvPr>
            <p:ph idx="1"/>
          </p:nvPr>
        </p:nvPicPr>
        <p:blipFill>
          <a:blip r:embed="rId3" cstate="print"/>
          <a:stretch>
            <a:fillRect/>
          </a:stretch>
        </p:blipFill>
        <p:spPr>
          <a:xfrm>
            <a:off x="3200400" y="2743200"/>
            <a:ext cx="3276600" cy="1534223"/>
          </a:xfrm>
        </p:spPr>
      </p:pic>
    </p:spTree>
  </p:cSld>
  <p:clrMapOvr>
    <a:masterClrMapping/>
  </p:clrMapOvr>
  <p:transition spd="med" advTm="1000">
    <p:dissolve/>
    <p:sndAc>
      <p:stSnd>
        <p:snd r:embed="rId2" name="camera.wav"/>
      </p:stSnd>
    </p:sndAc>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MICRO-WORLD in the ATMOSPHERE-COVER.jpg">
            <a:hlinkClick r:id="rId3" action="ppaction://hlinkfile"/>
          </p:cNvPr>
          <p:cNvPicPr>
            <a:picLocks noChangeAspect="1"/>
          </p:cNvPicPr>
          <p:nvPr/>
        </p:nvPicPr>
        <p:blipFill>
          <a:blip r:embed="rId4" cstate="print"/>
          <a:stretch>
            <a:fillRect/>
          </a:stretch>
        </p:blipFill>
        <p:spPr>
          <a:xfrm>
            <a:off x="152400" y="228600"/>
            <a:ext cx="8763000" cy="3352800"/>
          </a:xfrm>
          <a:prstGeom prst="rect">
            <a:avLst/>
          </a:prstGeom>
        </p:spPr>
      </p:pic>
      <p:pic>
        <p:nvPicPr>
          <p:cNvPr id="9" name="Content Placeholder 3" descr="SEEING and THINKING!--ROGER J CHENG ASRC UALBANY SUNY.jpg">
            <a:hlinkClick r:id="rId5" action="ppaction://hlinkfile"/>
          </p:cNvPr>
          <p:cNvPicPr>
            <a:picLocks noGrp="1" noChangeAspect="1"/>
          </p:cNvPicPr>
          <p:nvPr>
            <p:ph idx="1"/>
          </p:nvPr>
        </p:nvPicPr>
        <p:blipFill>
          <a:blip r:embed="rId6" cstate="print"/>
          <a:stretch>
            <a:fillRect/>
          </a:stretch>
        </p:blipFill>
        <p:spPr>
          <a:xfrm>
            <a:off x="304800" y="3733800"/>
            <a:ext cx="6934200" cy="2819400"/>
          </a:xfrm>
          <a:prstGeom prst="rect">
            <a:avLst/>
          </a:prstGeom>
        </p:spPr>
      </p:pic>
      <p:pic>
        <p:nvPicPr>
          <p:cNvPr id="10" name="Picture 9" descr="CHENG with HIS TOYS &amp; HAVING  FUN - FINAL.jpg">
            <a:hlinkClick r:id="rId7" action="ppaction://hlinkfile"/>
          </p:cNvPr>
          <p:cNvPicPr>
            <a:picLocks noChangeAspect="1"/>
          </p:cNvPicPr>
          <p:nvPr/>
        </p:nvPicPr>
        <p:blipFill>
          <a:blip r:embed="rId8" cstate="print"/>
          <a:stretch>
            <a:fillRect/>
          </a:stretch>
        </p:blipFill>
        <p:spPr>
          <a:xfrm>
            <a:off x="7391400" y="4800600"/>
            <a:ext cx="1524000" cy="1752600"/>
          </a:xfrm>
          <a:prstGeom prst="rect">
            <a:avLst/>
          </a:prstGeom>
        </p:spPr>
      </p:pic>
    </p:spTree>
  </p:cSld>
  <p:clrMapOvr>
    <a:masterClrMapping/>
  </p:clrMapOvr>
  <p:transition spd="med" advTm="8000">
    <p:dissolve/>
    <p:sndAc>
      <p:stSnd>
        <p:snd r:embed="rId2" name="camera.wav"/>
      </p:stSnd>
    </p:sndAc>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RINE AEROSOL-COVER-FINAL-PREVIEWxxx.jpg">
            <a:hlinkClick r:id="rId3" action="ppaction://hlinkfile"/>
          </p:cNvPr>
          <p:cNvPicPr>
            <a:picLocks noGrp="1" noChangeAspect="1"/>
          </p:cNvPicPr>
          <p:nvPr>
            <p:ph idx="1"/>
          </p:nvPr>
        </p:nvPicPr>
        <p:blipFill>
          <a:blip r:embed="rId4" cstate="print"/>
          <a:stretch>
            <a:fillRect/>
          </a:stretch>
        </p:blipFill>
        <p:spPr>
          <a:xfrm>
            <a:off x="228600" y="1066800"/>
            <a:ext cx="8730740" cy="4953000"/>
          </a:xfrm>
        </p:spPr>
      </p:pic>
    </p:spTree>
  </p:cSld>
  <p:clrMapOvr>
    <a:masterClrMapping/>
  </p:clrMapOvr>
  <p:transition spd="med" advTm="8000">
    <p:dissolve/>
    <p:sndAc>
      <p:stSnd>
        <p:snd r:embed="rId2" name="camera.wav"/>
      </p:stSnd>
    </p:sndAc>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003.jpg"/>
          <p:cNvPicPr>
            <a:picLocks noGrp="1" noChangeAspect="1"/>
          </p:cNvPicPr>
          <p:nvPr>
            <p:ph idx="1"/>
          </p:nvPr>
        </p:nvPicPr>
        <p:blipFill>
          <a:blip r:embed="rId3" cstate="print"/>
          <a:stretch>
            <a:fillRect/>
          </a:stretch>
        </p:blipFill>
        <p:spPr>
          <a:xfrm>
            <a:off x="228600" y="533400"/>
            <a:ext cx="8610600" cy="5990534"/>
          </a:xfrm>
        </p:spPr>
      </p:pic>
    </p:spTree>
  </p:cSld>
  <p:clrMapOvr>
    <a:masterClrMapping/>
  </p:clrMapOvr>
  <p:transition spd="med" advTm="8000">
    <p:dissolve/>
    <p:sndAc>
      <p:stSnd>
        <p:snd r:embed="rId2" name="camera.wav"/>
      </p:stSnd>
    </p:sndAc>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HLORIDE-FILM STRUCTURED SEA-SALT AERSOL.jpg">
            <a:hlinkClick r:id="rId3" action="ppaction://hlinkfile"/>
          </p:cNvPr>
          <p:cNvPicPr>
            <a:picLocks noGrp="1" noChangeAspect="1"/>
          </p:cNvPicPr>
          <p:nvPr>
            <p:ph idx="1"/>
          </p:nvPr>
        </p:nvPicPr>
        <p:blipFill>
          <a:blip r:embed="rId4" cstate="print"/>
          <a:stretch>
            <a:fillRect/>
          </a:stretch>
        </p:blipFill>
        <p:spPr>
          <a:xfrm>
            <a:off x="762000" y="304800"/>
            <a:ext cx="7924800" cy="3200399"/>
          </a:xfrm>
        </p:spPr>
      </p:pic>
      <p:pic>
        <p:nvPicPr>
          <p:cNvPr id="12" name="Picture 11" descr="HOLLOW PARTICLES CAPTION-in CHINESE.jpg"/>
          <p:cNvPicPr>
            <a:picLocks noChangeAspect="1"/>
          </p:cNvPicPr>
          <p:nvPr/>
        </p:nvPicPr>
        <p:blipFill>
          <a:blip r:embed="rId5" cstate="print"/>
          <a:stretch>
            <a:fillRect/>
          </a:stretch>
        </p:blipFill>
        <p:spPr>
          <a:xfrm>
            <a:off x="1946476" y="4800600"/>
            <a:ext cx="5673524" cy="1905000"/>
          </a:xfrm>
          <a:prstGeom prst="rect">
            <a:avLst/>
          </a:prstGeom>
        </p:spPr>
      </p:pic>
      <p:pic>
        <p:nvPicPr>
          <p:cNvPr id="13" name="Picture 12" descr="HOLLOW  PARTICLES in the ATMOSPHERE.jpg">
            <a:hlinkClick r:id="rId6" action="ppaction://hlinkfile"/>
          </p:cNvPr>
          <p:cNvPicPr>
            <a:picLocks noChangeAspect="1"/>
          </p:cNvPicPr>
          <p:nvPr/>
        </p:nvPicPr>
        <p:blipFill>
          <a:blip r:embed="rId7" cstate="print"/>
          <a:stretch>
            <a:fillRect/>
          </a:stretch>
        </p:blipFill>
        <p:spPr>
          <a:xfrm>
            <a:off x="1981200" y="3657600"/>
            <a:ext cx="5638800" cy="2209800"/>
          </a:xfrm>
          <a:prstGeom prst="rect">
            <a:avLst/>
          </a:prstGeom>
        </p:spPr>
      </p:pic>
    </p:spTree>
  </p:cSld>
  <p:clrMapOvr>
    <a:masterClrMapping/>
  </p:clrMapOvr>
  <p:transition spd="med" advTm="8000">
    <p:dissolve/>
    <p:sndAc>
      <p:stSnd>
        <p:snd r:embed="rId2" name="camera.wav"/>
      </p:stSnd>
    </p:sndAc>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SRC-SUNYA12.jpg"/>
          <p:cNvPicPr>
            <a:picLocks noGrp="1" noChangeAspect="1"/>
          </p:cNvPicPr>
          <p:nvPr>
            <p:ph idx="1"/>
          </p:nvPr>
        </p:nvPicPr>
        <p:blipFill>
          <a:blip r:embed="rId3" cstate="print"/>
          <a:stretch>
            <a:fillRect/>
          </a:stretch>
        </p:blipFill>
        <p:spPr>
          <a:xfrm>
            <a:off x="3200400" y="2743200"/>
            <a:ext cx="3276600" cy="1534223"/>
          </a:xfrm>
        </p:spPr>
      </p:pic>
    </p:spTree>
  </p:cSld>
  <p:clrMapOvr>
    <a:masterClrMapping/>
  </p:clrMapOvr>
  <p:transition spd="med" advTm="1000">
    <p:dissolve/>
    <p:sndAc>
      <p:stSnd>
        <p:snd r:embed="rId2" name="camera.wav"/>
      </p:stSnd>
    </p:sndAc>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HIS is OUR ENVIRONMENT- COVER-FINAL.jpg">
            <a:hlinkClick r:id="rId3" action="ppaction://hlinkfile"/>
          </p:cNvPr>
          <p:cNvPicPr>
            <a:picLocks noGrp="1" noChangeAspect="1"/>
          </p:cNvPicPr>
          <p:nvPr>
            <p:ph idx="1"/>
          </p:nvPr>
        </p:nvPicPr>
        <p:blipFill>
          <a:blip r:embed="rId4" cstate="print"/>
          <a:stretch>
            <a:fillRect/>
          </a:stretch>
        </p:blipFill>
        <p:spPr>
          <a:xfrm>
            <a:off x="228600" y="533400"/>
            <a:ext cx="8686800" cy="6132286"/>
          </a:xfrm>
        </p:spPr>
      </p:pic>
    </p:spTree>
  </p:cSld>
  <p:clrMapOvr>
    <a:masterClrMapping/>
  </p:clrMapOvr>
  <p:transition spd="med" advTm="8000">
    <p:dissolve/>
    <p:sndAc>
      <p:stSnd>
        <p:snd r:embed="rId2" name="camera.wav"/>
      </p:stSnd>
    </p:sndAc>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HENG-BEST PAPERS (2).jpg">
            <a:hlinkClick r:id="rId3" action="ppaction://hlinkfile"/>
          </p:cNvPr>
          <p:cNvPicPr>
            <a:picLocks noGrp="1" noChangeAspect="1"/>
          </p:cNvPicPr>
          <p:nvPr>
            <p:ph idx="1"/>
          </p:nvPr>
        </p:nvPicPr>
        <p:blipFill>
          <a:blip r:embed="rId4" cstate="print"/>
          <a:stretch>
            <a:fillRect/>
          </a:stretch>
        </p:blipFill>
        <p:spPr>
          <a:xfrm>
            <a:off x="381000" y="609600"/>
            <a:ext cx="8534400" cy="6022641"/>
          </a:xfrm>
        </p:spPr>
      </p:pic>
    </p:spTree>
  </p:cSld>
  <p:clrMapOvr>
    <a:masterClrMapping/>
  </p:clrMapOvr>
  <p:transition spd="med" advTm="10000">
    <p:dissolve/>
    <p:sndAc>
      <p:stSnd>
        <p:snd r:embed="rId2" name="camera.wav"/>
      </p:stSnd>
    </p:sndAc>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DUSTIAL POLLUTION &amp; ECOLOGICAL EFFECT-xx.jpg">
            <a:hlinkClick r:id="rId3" action="ppaction://hlinkfile"/>
          </p:cNvPr>
          <p:cNvPicPr>
            <a:picLocks noGrp="1" noChangeAspect="1"/>
          </p:cNvPicPr>
          <p:nvPr>
            <p:ph idx="1"/>
          </p:nvPr>
        </p:nvPicPr>
        <p:blipFill>
          <a:blip r:embed="rId4" cstate="print"/>
          <a:stretch>
            <a:fillRect/>
          </a:stretch>
        </p:blipFill>
        <p:spPr>
          <a:xfrm>
            <a:off x="533400" y="4038600"/>
            <a:ext cx="8229600" cy="2667000"/>
          </a:xfrm>
        </p:spPr>
      </p:pic>
      <p:pic>
        <p:nvPicPr>
          <p:cNvPr id="6" name="Picture 5" descr="Slide1.JPG"/>
          <p:cNvPicPr>
            <a:picLocks noChangeAspect="1"/>
          </p:cNvPicPr>
          <p:nvPr/>
        </p:nvPicPr>
        <p:blipFill>
          <a:blip r:embed="rId5" cstate="print"/>
          <a:stretch>
            <a:fillRect/>
          </a:stretch>
        </p:blipFill>
        <p:spPr>
          <a:xfrm>
            <a:off x="1143000" y="0"/>
            <a:ext cx="7086600" cy="3962400"/>
          </a:xfrm>
          <a:prstGeom prst="rect">
            <a:avLst/>
          </a:prstGeom>
        </p:spPr>
      </p:pic>
    </p:spTree>
  </p:cSld>
  <p:clrMapOvr>
    <a:masterClrMapping/>
  </p:clrMapOvr>
  <p:transition spd="med" advTm="8000">
    <p:dissolve/>
    <p:sndAc>
      <p:stSnd>
        <p:snd r:embed="rId2" name="camera.wav"/>
      </p:stSnd>
    </p:sndAc>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IR POLLUTION  in BEIJING.jpg">
            <a:hlinkClick r:id="rId4" action="ppaction://hlinkfile"/>
          </p:cNvPr>
          <p:cNvPicPr>
            <a:picLocks noChangeAspect="1"/>
          </p:cNvPicPr>
          <p:nvPr/>
        </p:nvPicPr>
        <p:blipFill>
          <a:blip r:embed="rId5" cstate="print"/>
          <a:stretch>
            <a:fillRect/>
          </a:stretch>
        </p:blipFill>
        <p:spPr>
          <a:xfrm>
            <a:off x="457200" y="381000"/>
            <a:ext cx="7936992" cy="3328416"/>
          </a:xfrm>
          <a:prstGeom prst="rect">
            <a:avLst/>
          </a:prstGeom>
        </p:spPr>
      </p:pic>
      <p:pic>
        <p:nvPicPr>
          <p:cNvPr id="7" name="Content Placeholder 6" descr="Copy of FINAL-FIRST US-CHINA CONFERENCE_1982 (2).jpg">
            <a:hlinkClick r:id="rId6" action="ppaction://hlinkfile"/>
          </p:cNvPr>
          <p:cNvPicPr>
            <a:picLocks noGrp="1" noChangeAspect="1"/>
          </p:cNvPicPr>
          <p:nvPr>
            <p:ph idx="1"/>
          </p:nvPr>
        </p:nvPicPr>
        <p:blipFill>
          <a:blip r:embed="rId7" cstate="print"/>
          <a:stretch>
            <a:fillRect/>
          </a:stretch>
        </p:blipFill>
        <p:spPr>
          <a:xfrm>
            <a:off x="1419395" y="3886200"/>
            <a:ext cx="6305210" cy="2667000"/>
          </a:xfrm>
        </p:spPr>
      </p:pic>
      <p:sp>
        <p:nvSpPr>
          <p:cNvPr id="9" name="TextBox 8"/>
          <p:cNvSpPr txBox="1"/>
          <p:nvPr/>
        </p:nvSpPr>
        <p:spPr>
          <a:xfrm>
            <a:off x="7924800" y="5867400"/>
            <a:ext cx="805143" cy="369332"/>
          </a:xfrm>
          <a:prstGeom prst="rect">
            <a:avLst/>
          </a:prstGeom>
          <a:noFill/>
        </p:spPr>
        <p:txBody>
          <a:bodyPr wrap="square" rtlCol="0">
            <a:spAutoFit/>
          </a:bodyPr>
          <a:lstStyle/>
          <a:p>
            <a:r>
              <a:rPr lang="en-US" b="1" dirty="0" smtClean="0">
                <a:solidFill>
                  <a:srgbClr val="FFFF00"/>
                </a:solidFill>
              </a:rPr>
              <a:t>1982</a:t>
            </a:r>
            <a:endParaRPr lang="en-US" b="1" dirty="0">
              <a:solidFill>
                <a:srgbClr val="FFFF00"/>
              </a:solidFill>
            </a:endParaRPr>
          </a:p>
        </p:txBody>
      </p:sp>
      <p:sp>
        <p:nvSpPr>
          <p:cNvPr id="12" name="TextBox 11"/>
          <p:cNvSpPr txBox="1"/>
          <p:nvPr/>
        </p:nvSpPr>
        <p:spPr>
          <a:xfrm>
            <a:off x="8382000" y="3276600"/>
            <a:ext cx="652743" cy="369332"/>
          </a:xfrm>
          <a:prstGeom prst="rect">
            <a:avLst/>
          </a:prstGeom>
          <a:noFill/>
        </p:spPr>
        <p:txBody>
          <a:bodyPr wrap="none" rtlCol="0">
            <a:spAutoFit/>
          </a:bodyPr>
          <a:lstStyle/>
          <a:p>
            <a:r>
              <a:rPr lang="en-US" b="1" dirty="0" smtClean="0">
                <a:solidFill>
                  <a:srgbClr val="FFFF00"/>
                </a:solidFill>
              </a:rPr>
              <a:t>2013</a:t>
            </a:r>
            <a:endParaRPr lang="en-US" b="1" dirty="0">
              <a:solidFill>
                <a:srgbClr val="FFFF00"/>
              </a:solidFill>
            </a:endParaRPr>
          </a:p>
        </p:txBody>
      </p:sp>
    </p:spTree>
  </p:cSld>
  <p:clrMapOvr>
    <a:masterClrMapping/>
  </p:clrMapOvr>
  <p:transition spd="med" advTm="8000">
    <p:dissolve/>
    <p:sndAc>
      <p:stSnd>
        <p:snd r:embed="rId3" name="camera.wav"/>
      </p:stSnd>
    </p:sndAc>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HINA CONNECTION (2).jpg">
            <a:hlinkClick r:id="rId3" action="ppaction://hlinkfile"/>
          </p:cNvPr>
          <p:cNvPicPr>
            <a:picLocks noGrp="1" noChangeAspect="1"/>
          </p:cNvPicPr>
          <p:nvPr>
            <p:ph idx="1"/>
          </p:nvPr>
        </p:nvPicPr>
        <p:blipFill>
          <a:blip r:embed="rId4" cstate="print"/>
          <a:stretch>
            <a:fillRect/>
          </a:stretch>
        </p:blipFill>
        <p:spPr>
          <a:xfrm>
            <a:off x="228600" y="381000"/>
            <a:ext cx="8686800" cy="6080760"/>
          </a:xfrm>
        </p:spPr>
      </p:pic>
    </p:spTree>
  </p:cSld>
  <p:clrMapOvr>
    <a:masterClrMapping/>
  </p:clrMapOvr>
  <p:transition spd="med" advTm="8000">
    <p:dissolve/>
    <p:sndAc>
      <p:stSnd>
        <p:snd r:embed="rId2" name="camera.wav"/>
      </p:stSnd>
    </p:sndAc>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AND DUST from BEIJING CHINA-1982xx.jpg">
            <a:hlinkClick r:id="rId3" action="ppaction://hlinkfile"/>
          </p:cNvPr>
          <p:cNvPicPr>
            <a:picLocks noChangeAspect="1"/>
          </p:cNvPicPr>
          <p:nvPr/>
        </p:nvPicPr>
        <p:blipFill>
          <a:blip r:embed="rId4" cstate="print"/>
          <a:stretch>
            <a:fillRect/>
          </a:stretch>
        </p:blipFill>
        <p:spPr>
          <a:xfrm>
            <a:off x="228600" y="914400"/>
            <a:ext cx="8686800" cy="5470021"/>
          </a:xfrm>
          <a:prstGeom prst="rect">
            <a:avLst/>
          </a:prstGeom>
        </p:spPr>
      </p:pic>
    </p:spTree>
  </p:cSld>
  <p:clrMapOvr>
    <a:masterClrMapping/>
  </p:clrMapOvr>
  <p:transition spd="med" advTm="8000">
    <p:dissolve/>
    <p:sndAc>
      <p:stSnd>
        <p:snd r:embed="rId2" name="camera.wav"/>
      </p:stSnd>
    </p:sndAc>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SRC-SUNYA12.jpg"/>
          <p:cNvPicPr>
            <a:picLocks noGrp="1" noChangeAspect="1"/>
          </p:cNvPicPr>
          <p:nvPr>
            <p:ph idx="1"/>
          </p:nvPr>
        </p:nvPicPr>
        <p:blipFill>
          <a:blip r:embed="rId3" cstate="print"/>
          <a:stretch>
            <a:fillRect/>
          </a:stretch>
        </p:blipFill>
        <p:spPr>
          <a:xfrm>
            <a:off x="3200400" y="2743200"/>
            <a:ext cx="3276600" cy="1534223"/>
          </a:xfrm>
        </p:spPr>
      </p:pic>
    </p:spTree>
  </p:cSld>
  <p:clrMapOvr>
    <a:masterClrMapping/>
  </p:clrMapOvr>
  <p:transition spd="med" advTm="1000">
    <p:dissolve/>
    <p:sndAc>
      <p:stSnd>
        <p:snd r:embed="rId2" name="camera.wav"/>
      </p:stSnd>
    </p:sndAc>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OWER PLANT EMISSIONS AFFECT OUR CLIMATE.jpg">
            <a:hlinkClick r:id="rId3" action="ppaction://hlinkfile"/>
          </p:cNvPr>
          <p:cNvPicPr>
            <a:picLocks noGrp="1" noChangeAspect="1"/>
          </p:cNvPicPr>
          <p:nvPr>
            <p:ph idx="1"/>
          </p:nvPr>
        </p:nvPicPr>
        <p:blipFill>
          <a:blip r:embed="rId4" cstate="print"/>
          <a:stretch>
            <a:fillRect/>
          </a:stretch>
        </p:blipFill>
        <p:spPr>
          <a:xfrm>
            <a:off x="228600" y="838200"/>
            <a:ext cx="8573058" cy="4953000"/>
          </a:xfrm>
        </p:spPr>
      </p:pic>
    </p:spTree>
  </p:cSld>
  <p:clrMapOvr>
    <a:masterClrMapping/>
  </p:clrMapOvr>
  <p:transition spd="med" advTm="8000">
    <p:dissolve/>
    <p:sndAc>
      <p:stSnd>
        <p:snd r:embed="rId2" name="camera.wav"/>
      </p:stSnd>
    </p:sndAc>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SRC-SUNYA12.jpg"/>
          <p:cNvPicPr>
            <a:picLocks noGrp="1" noChangeAspect="1"/>
          </p:cNvPicPr>
          <p:nvPr>
            <p:ph idx="1"/>
          </p:nvPr>
        </p:nvPicPr>
        <p:blipFill>
          <a:blip r:embed="rId3" cstate="print"/>
          <a:stretch>
            <a:fillRect/>
          </a:stretch>
        </p:blipFill>
        <p:spPr>
          <a:xfrm>
            <a:off x="3200400" y="2743200"/>
            <a:ext cx="3276600" cy="1534223"/>
          </a:xfrm>
        </p:spPr>
      </p:pic>
    </p:spTree>
  </p:cSld>
  <p:clrMapOvr>
    <a:masterClrMapping/>
  </p:clrMapOvr>
  <p:transition spd="med" advTm="1000">
    <p:dissolve/>
    <p:sndAc>
      <p:stSnd>
        <p:snd r:embed="rId2" name="camera.wav"/>
      </p:stSnd>
    </p:sndAc>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SI SCIENCE EDUCATION PROGRAM at HIGH SEA-FINAL.jpg">
            <a:hlinkClick r:id="rId3" action="ppaction://hlinkfile"/>
          </p:cNvPr>
          <p:cNvPicPr>
            <a:picLocks noGrp="1" noChangeAspect="1"/>
          </p:cNvPicPr>
          <p:nvPr>
            <p:ph idx="1"/>
          </p:nvPr>
        </p:nvPicPr>
        <p:blipFill>
          <a:blip r:embed="rId4" cstate="print"/>
          <a:stretch>
            <a:fillRect/>
          </a:stretch>
        </p:blipFill>
        <p:spPr>
          <a:xfrm>
            <a:off x="304800" y="609600"/>
            <a:ext cx="8534400" cy="5791200"/>
          </a:xfrm>
        </p:spPr>
      </p:pic>
    </p:spTree>
  </p:cSld>
  <p:clrMapOvr>
    <a:masterClrMapping/>
  </p:clrMapOvr>
  <p:transition spd="med" advTm="8000">
    <p:dissolve/>
    <p:sndAc>
      <p:stSnd>
        <p:snd r:embed="rId2" name="camera.wav"/>
      </p:stSnd>
    </p:sndAc>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ESTORATION of CITY HALL-SCHENECTADY1.jpg">
            <a:hlinkClick r:id="rId3" action="ppaction://hlinkfile"/>
          </p:cNvPr>
          <p:cNvPicPr>
            <a:picLocks noGrp="1" noChangeAspect="1"/>
          </p:cNvPicPr>
          <p:nvPr>
            <p:ph idx="1"/>
          </p:nvPr>
        </p:nvPicPr>
        <p:blipFill>
          <a:blip r:embed="rId4" cstate="print"/>
          <a:stretch>
            <a:fillRect/>
          </a:stretch>
        </p:blipFill>
        <p:spPr>
          <a:xfrm>
            <a:off x="152400" y="838200"/>
            <a:ext cx="8763000" cy="5562600"/>
          </a:xfrm>
        </p:spPr>
      </p:pic>
    </p:spTree>
  </p:cSld>
  <p:clrMapOvr>
    <a:masterClrMapping/>
  </p:clrMapOvr>
  <p:transition spd="med" advTm="8000">
    <p:dissolve/>
    <p:sndAc>
      <p:stSnd>
        <p:snd r:embed="rId2" name="camera.wav"/>
      </p:stSnd>
    </p:sndAc>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UBLICATIONS and  BOOKS-ed.jpg">
            <a:hlinkClick r:id="rId3" action="ppaction://hlinkfile"/>
          </p:cNvPr>
          <p:cNvPicPr>
            <a:picLocks noChangeAspect="1"/>
          </p:cNvPicPr>
          <p:nvPr/>
        </p:nvPicPr>
        <p:blipFill>
          <a:blip r:embed="rId4" cstate="print"/>
          <a:stretch>
            <a:fillRect/>
          </a:stretch>
        </p:blipFill>
        <p:spPr>
          <a:xfrm>
            <a:off x="228600" y="838200"/>
            <a:ext cx="8610600" cy="5715000"/>
          </a:xfrm>
          <a:prstGeom prst="rect">
            <a:avLst/>
          </a:prstGeom>
        </p:spPr>
      </p:pic>
    </p:spTree>
  </p:cSld>
  <p:clrMapOvr>
    <a:masterClrMapping/>
  </p:clrMapOvr>
  <p:transition spd="med" advTm="8000">
    <p:dissolve/>
    <p:sndAc>
      <p:stSnd>
        <p:snd r:embed="rId2" name="camera.wav"/>
      </p:stSnd>
    </p:sndAc>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NCELLOR'S AWARD to CHENG.jpg">
            <a:hlinkClick r:id="rId3" action="ppaction://hlinkfile"/>
          </p:cNvPr>
          <p:cNvPicPr>
            <a:picLocks noChangeAspect="1"/>
          </p:cNvPicPr>
          <p:nvPr/>
        </p:nvPicPr>
        <p:blipFill>
          <a:blip r:embed="rId4" cstate="print"/>
          <a:stretch>
            <a:fillRect/>
          </a:stretch>
        </p:blipFill>
        <p:spPr>
          <a:xfrm>
            <a:off x="304799" y="685800"/>
            <a:ext cx="5192110" cy="2971800"/>
          </a:xfrm>
          <a:prstGeom prst="rect">
            <a:avLst/>
          </a:prstGeom>
        </p:spPr>
      </p:pic>
      <p:pic>
        <p:nvPicPr>
          <p:cNvPr id="6" name="Picture 5" descr="rogerjcheng.jpg">
            <a:hlinkClick r:id="rId5" action="ppaction://hlinkfile"/>
          </p:cNvPr>
          <p:cNvPicPr>
            <a:picLocks noChangeAspect="1"/>
          </p:cNvPicPr>
          <p:nvPr/>
        </p:nvPicPr>
        <p:blipFill>
          <a:blip r:embed="rId6" cstate="print"/>
          <a:stretch>
            <a:fillRect/>
          </a:stretch>
        </p:blipFill>
        <p:spPr>
          <a:xfrm>
            <a:off x="6096000" y="4191000"/>
            <a:ext cx="2209800" cy="2227796"/>
          </a:xfrm>
          <a:prstGeom prst="rect">
            <a:avLst/>
          </a:prstGeom>
        </p:spPr>
      </p:pic>
      <p:pic>
        <p:nvPicPr>
          <p:cNvPr id="8" name="Picture 7" descr="MY MENTOR-Dr. Walter C. McCRONE of INTER-MICRO-xx.jpg">
            <a:hlinkClick r:id="rId7" action="ppaction://hlinkfile"/>
          </p:cNvPr>
          <p:cNvPicPr>
            <a:picLocks noChangeAspect="1"/>
          </p:cNvPicPr>
          <p:nvPr/>
        </p:nvPicPr>
        <p:blipFill>
          <a:blip r:embed="rId8" cstate="print"/>
          <a:stretch>
            <a:fillRect/>
          </a:stretch>
        </p:blipFill>
        <p:spPr>
          <a:xfrm>
            <a:off x="762000" y="3886200"/>
            <a:ext cx="4267200" cy="2971800"/>
          </a:xfrm>
          <a:prstGeom prst="rect">
            <a:avLst/>
          </a:prstGeom>
        </p:spPr>
      </p:pic>
      <p:pic>
        <p:nvPicPr>
          <p:cNvPr id="10" name="Picture 9" descr="CHANCELLOR'S AWARD.jpg">
            <a:hlinkClick r:id="rId3" action="ppaction://hlinkfile"/>
          </p:cNvPr>
          <p:cNvPicPr>
            <a:picLocks noChangeAspect="1"/>
          </p:cNvPicPr>
          <p:nvPr/>
        </p:nvPicPr>
        <p:blipFill>
          <a:blip r:embed="rId9" cstate="print"/>
          <a:stretch>
            <a:fillRect/>
          </a:stretch>
        </p:blipFill>
        <p:spPr>
          <a:xfrm>
            <a:off x="5867400" y="304800"/>
            <a:ext cx="2955633" cy="3615420"/>
          </a:xfrm>
          <a:prstGeom prst="rect">
            <a:avLst/>
          </a:prstGeom>
        </p:spPr>
      </p:pic>
    </p:spTree>
  </p:cSld>
  <p:clrMapOvr>
    <a:masterClrMapping/>
  </p:clrMapOvr>
  <p:transition spd="med" advTm="10000">
    <p:dissolve/>
    <p:sndAc>
      <p:stSnd>
        <p:snd r:embed="rId2" name="camera.wav"/>
      </p:stSnd>
    </p:sndAc>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SRC-SUNYA12.jpg"/>
          <p:cNvPicPr>
            <a:picLocks noGrp="1" noChangeAspect="1"/>
          </p:cNvPicPr>
          <p:nvPr>
            <p:ph idx="1"/>
          </p:nvPr>
        </p:nvPicPr>
        <p:blipFill>
          <a:blip r:embed="rId3" cstate="print"/>
          <a:stretch>
            <a:fillRect/>
          </a:stretch>
        </p:blipFill>
        <p:spPr>
          <a:xfrm>
            <a:off x="3200400" y="2743200"/>
            <a:ext cx="3276600" cy="1534223"/>
          </a:xfrm>
        </p:spPr>
      </p:pic>
    </p:spTree>
  </p:cSld>
  <p:clrMapOvr>
    <a:masterClrMapping/>
  </p:clrMapOvr>
  <p:transition spd="med" advTm="1000">
    <p:dissolve/>
    <p:sndAc>
      <p:stSnd>
        <p:snd r:embed="rId2" name="camera.wav"/>
      </p:stSnd>
    </p:sndAc>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CKNOWLEDGEMENT-FIAL.jpg">
            <a:hlinkClick r:id="rId3" action="ppaction://hlinkfile"/>
          </p:cNvPr>
          <p:cNvPicPr>
            <a:picLocks noGrp="1" noChangeAspect="1"/>
          </p:cNvPicPr>
          <p:nvPr>
            <p:ph idx="1"/>
          </p:nvPr>
        </p:nvPicPr>
        <p:blipFill>
          <a:blip r:embed="rId4" cstate="print"/>
          <a:stretch>
            <a:fillRect/>
          </a:stretch>
        </p:blipFill>
        <p:spPr>
          <a:xfrm>
            <a:off x="228600" y="1600200"/>
            <a:ext cx="8686800" cy="5257800"/>
          </a:xfrm>
        </p:spPr>
      </p:pic>
      <p:sp>
        <p:nvSpPr>
          <p:cNvPr id="6" name="Rectangle 5"/>
          <p:cNvSpPr/>
          <p:nvPr/>
        </p:nvSpPr>
        <p:spPr>
          <a:xfrm>
            <a:off x="228600" y="152400"/>
            <a:ext cx="8610600" cy="830997"/>
          </a:xfrm>
          <a:prstGeom prst="rect">
            <a:avLst/>
          </a:prstGeom>
        </p:spPr>
        <p:txBody>
          <a:bodyPr wrap="square">
            <a:spAutoFit/>
          </a:bodyPr>
          <a:lstStyle/>
          <a:p>
            <a:pPr algn="ctr"/>
            <a:r>
              <a:rPr lang="en-US" sz="2400" b="1" dirty="0" smtClean="0">
                <a:solidFill>
                  <a:srgbClr val="00FFFF"/>
                </a:solidFill>
              </a:rPr>
              <a:t>****ACKNOWLEDGEMENT and APPRECIATION****2015</a:t>
            </a:r>
          </a:p>
          <a:p>
            <a:pPr algn="ctr"/>
            <a:r>
              <a:rPr lang="zh-CN" altLang="en-US" sz="2400" b="1" dirty="0" smtClean="0">
                <a:solidFill>
                  <a:srgbClr val="FF0000"/>
                </a:solidFill>
              </a:rPr>
              <a:t>感謝賞識</a:t>
            </a:r>
          </a:p>
        </p:txBody>
      </p:sp>
      <p:sp>
        <p:nvSpPr>
          <p:cNvPr id="7" name="Rectangle 6"/>
          <p:cNvSpPr/>
          <p:nvPr/>
        </p:nvSpPr>
        <p:spPr>
          <a:xfrm>
            <a:off x="304800" y="990600"/>
            <a:ext cx="8458200" cy="523220"/>
          </a:xfrm>
          <a:prstGeom prst="rect">
            <a:avLst/>
          </a:prstGeom>
        </p:spPr>
        <p:txBody>
          <a:bodyPr wrap="square">
            <a:spAutoFit/>
          </a:bodyPr>
          <a:lstStyle/>
          <a:p>
            <a:pPr algn="ctr"/>
            <a:r>
              <a:rPr lang="en-US" sz="1400" b="1" dirty="0" smtClean="0">
                <a:solidFill>
                  <a:srgbClr val="FF00FF"/>
                </a:solidFill>
                <a:hlinkClick r:id="rId5"/>
              </a:rPr>
              <a:t>ROGER J. CHENG-ASRC-SUNY</a:t>
            </a:r>
            <a:r>
              <a:rPr lang="en-US" sz="1400" b="1" dirty="0" smtClean="0">
                <a:solidFill>
                  <a:srgbClr val="FF00FF"/>
                </a:solidFill>
                <a:hlinkClick r:id="rId6"/>
              </a:rPr>
              <a:t>-UALBANY-(1968-2000)</a:t>
            </a:r>
            <a:endParaRPr lang="en-US" sz="1400" b="1" dirty="0" smtClean="0">
              <a:solidFill>
                <a:srgbClr val="CC66CC"/>
              </a:solidFill>
            </a:endParaRPr>
          </a:p>
          <a:p>
            <a:pPr algn="ctr"/>
            <a:r>
              <a:rPr lang="zh-CN" altLang="en-US" sz="1400" b="1" dirty="0" smtClean="0">
                <a:solidFill>
                  <a:srgbClr val="3333FF"/>
                </a:solidFill>
                <a:latin typeface="é»‘ä½“"/>
                <a:hlinkClick r:id="rId6"/>
              </a:rPr>
              <a:t>纽约州立大学，大气科学研究中心 郑均华研究员</a:t>
            </a:r>
            <a:endParaRPr lang="zh-CN" altLang="en-US" sz="1400" dirty="0">
              <a:solidFill>
                <a:srgbClr val="00FFFF"/>
              </a:solidFill>
            </a:endParaRPr>
          </a:p>
        </p:txBody>
      </p:sp>
    </p:spTree>
  </p:cSld>
  <p:clrMapOvr>
    <a:masterClrMapping/>
  </p:clrMapOvr>
  <p:transition spd="med" advTm="8000">
    <p:dissolve/>
    <p:sndAc>
      <p:stSnd>
        <p:snd r:embed="rId2" name="camera.wav"/>
      </p:stSnd>
    </p:sndAc>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HENG with HIS TOYS &amp; HAVING  FUN - FINAL.jpg">
            <a:hlinkClick r:id="rId3" action="ppaction://hlinkfile"/>
          </p:cNvPr>
          <p:cNvPicPr>
            <a:picLocks noGrp="1" noChangeAspect="1"/>
          </p:cNvPicPr>
          <p:nvPr>
            <p:ph idx="1"/>
          </p:nvPr>
        </p:nvPicPr>
        <p:blipFill>
          <a:blip r:embed="rId4" cstate="print"/>
          <a:stretch>
            <a:fillRect/>
          </a:stretch>
        </p:blipFill>
        <p:spPr>
          <a:xfrm>
            <a:off x="5181600" y="304800"/>
            <a:ext cx="2964632" cy="3491910"/>
          </a:xfrm>
        </p:spPr>
      </p:pic>
      <p:pic>
        <p:nvPicPr>
          <p:cNvPr id="5" name="Content Placeholder 3" descr="ASRC-SUNY-NYS.jpg">
            <a:hlinkClick r:id="rId5" action="ppaction://hlinkfile"/>
          </p:cNvPr>
          <p:cNvPicPr>
            <a:picLocks noChangeAspect="1"/>
          </p:cNvPicPr>
          <p:nvPr/>
        </p:nvPicPr>
        <p:blipFill>
          <a:blip r:embed="rId6" cstate="print"/>
          <a:stretch>
            <a:fillRect/>
          </a:stretch>
        </p:blipFill>
        <p:spPr>
          <a:xfrm>
            <a:off x="228600" y="3886200"/>
            <a:ext cx="8686800" cy="2590800"/>
          </a:xfrm>
          <a:prstGeom prst="rect">
            <a:avLst/>
          </a:prstGeom>
        </p:spPr>
      </p:pic>
      <p:sp>
        <p:nvSpPr>
          <p:cNvPr id="14337" name="Rectangle 1"/>
          <p:cNvSpPr>
            <a:spLocks noChangeArrowheads="1"/>
          </p:cNvSpPr>
          <p:nvPr/>
        </p:nvSpPr>
        <p:spPr bwMode="auto">
          <a:xfrm>
            <a:off x="1676400" y="2335990"/>
            <a:ext cx="4419600" cy="1277273"/>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00"/>
                </a:solidFill>
                <a:effectLst/>
                <a:latin typeface="Arial Narrow" pitchFamily="34" charset="0"/>
                <a:cs typeface="Arial" pitchFamily="34" charset="0"/>
                <a:hlinkClick r:id="rId7" action="ppaction://hlinkfile"/>
              </a:rPr>
              <a:t>Roger J. CHENG </a:t>
            </a:r>
            <a:r>
              <a:rPr kumimoji="0" lang="en-US" sz="1400" b="1" i="0" u="none" strike="noStrike" cap="none" normalizeH="0" baseline="0" dirty="0" err="1" smtClean="0">
                <a:ln>
                  <a:noFill/>
                </a:ln>
                <a:solidFill>
                  <a:srgbClr val="FFFF00"/>
                </a:solidFill>
                <a:effectLst/>
                <a:latin typeface="Arial Narrow" pitchFamily="34" charset="0"/>
                <a:cs typeface="Arial" pitchFamily="34" charset="0"/>
                <a:hlinkClick r:id="rId7" action="ppaction://hlinkfile"/>
              </a:rPr>
              <a:t>鄭均華</a:t>
            </a:r>
            <a:r>
              <a:rPr kumimoji="0" lang="en-US" sz="1400" b="1" i="0" u="none" strike="noStrike" cap="none" normalizeH="0" baseline="0" dirty="0" smtClean="0">
                <a:ln>
                  <a:noFill/>
                </a:ln>
                <a:solidFill>
                  <a:srgbClr val="FFFF00"/>
                </a:solidFill>
                <a:effectLst/>
                <a:latin typeface="Arial Narrow" pitchFamily="34" charset="0"/>
                <a:cs typeface="Arial" pitchFamily="34" charset="0"/>
                <a:hlinkClick r:id="rId7" action="ppaction://hlinkfile"/>
              </a:rPr>
              <a:t> </a:t>
            </a:r>
            <a:endParaRPr kumimoji="0" lang="en-US" sz="600" b="0" i="0" u="none" strike="noStrike" cap="none" normalizeH="0" baseline="0" dirty="0" smtClean="0">
              <a:ln>
                <a:noFill/>
              </a:ln>
              <a:solidFill>
                <a:srgbClr val="FFFF00"/>
              </a:solidFill>
              <a:effectLst/>
              <a:latin typeface="Arial" pitchFamily="34" charset="0"/>
              <a:cs typeface="Arial" pitchFamily="34" charset="0"/>
              <a:hlinkClick r:id="rId7" action="ppaction://hlinkfil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2">
                    <a:lumMod val="60000"/>
                    <a:lumOff val="40000"/>
                  </a:schemeClr>
                </a:solidFill>
                <a:effectLst/>
                <a:latin typeface="Arial Narrow" pitchFamily="34" charset="0"/>
                <a:cs typeface="Arial" pitchFamily="34" charset="0"/>
                <a:hlinkClick r:id="rId7" action="ppaction://hlinkfile"/>
              </a:rPr>
              <a:t>Research Associate (EMERITUS) </a:t>
            </a:r>
            <a:endParaRPr kumimoji="0" lang="en-US" sz="600" b="0" i="0" u="none" strike="noStrike" cap="none" normalizeH="0" baseline="0" dirty="0" smtClean="0">
              <a:ln>
                <a:noFill/>
              </a:ln>
              <a:solidFill>
                <a:schemeClr val="bg2">
                  <a:lumMod val="60000"/>
                  <a:lumOff val="40000"/>
                </a:schemeClr>
              </a:solidFill>
              <a:effectLst/>
              <a:latin typeface="Arial" pitchFamily="34" charset="0"/>
              <a:cs typeface="Arial" pitchFamily="34" charset="0"/>
              <a:hlinkClick r:id="rId7" action="ppaction://hlinkfil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2">
                    <a:lumMod val="60000"/>
                    <a:lumOff val="40000"/>
                  </a:schemeClr>
                </a:solidFill>
                <a:effectLst/>
                <a:latin typeface="Arial Narrow" pitchFamily="34" charset="0"/>
                <a:cs typeface="Arial" pitchFamily="34" charset="0"/>
                <a:hlinkClick r:id="rId7" action="ppaction://hlinkfile"/>
              </a:rPr>
              <a:t>     CHANCELLOR'S AWARD(1977)</a:t>
            </a:r>
            <a:endParaRPr kumimoji="0" lang="en-US" sz="600" b="0" i="0" u="none" strike="noStrike" cap="none" normalizeH="0" baseline="0" dirty="0" smtClean="0">
              <a:ln>
                <a:noFill/>
              </a:ln>
              <a:solidFill>
                <a:schemeClr val="bg2">
                  <a:lumMod val="60000"/>
                  <a:lumOff val="40000"/>
                </a:schemeClr>
              </a:solidFill>
              <a:effectLst/>
              <a:latin typeface="Arial" pitchFamily="34" charset="0"/>
              <a:cs typeface="Arial" pitchFamily="34" charset="0"/>
              <a:hlinkClick r:id="rId7" action="ppaction://hlinkfil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2">
                    <a:lumMod val="60000"/>
                    <a:lumOff val="40000"/>
                  </a:schemeClr>
                </a:solidFill>
                <a:effectLst/>
                <a:latin typeface="Arial Narrow" pitchFamily="34" charset="0"/>
                <a:cs typeface="Arial" pitchFamily="34" charset="0"/>
                <a:hlinkClick r:id="rId7" action="ppaction://hlinkfile"/>
              </a:rPr>
              <a:t>ASRC (1968-2000) </a:t>
            </a:r>
            <a:endParaRPr kumimoji="0" lang="en-US" sz="600" b="0" i="0" u="none" strike="noStrike" cap="none" normalizeH="0" baseline="0" dirty="0" smtClean="0">
              <a:ln>
                <a:noFill/>
              </a:ln>
              <a:solidFill>
                <a:schemeClr val="bg2">
                  <a:lumMod val="60000"/>
                  <a:lumOff val="40000"/>
                </a:schemeClr>
              </a:solidFill>
              <a:effectLst/>
              <a:latin typeface="Arial" pitchFamily="34" charset="0"/>
              <a:cs typeface="Arial" pitchFamily="34" charset="0"/>
              <a:hlinkClick r:id="rId7" action="ppaction://hlinkfil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2">
                    <a:lumMod val="60000"/>
                    <a:lumOff val="40000"/>
                  </a:schemeClr>
                </a:solidFill>
                <a:effectLst/>
                <a:latin typeface="Arial Narrow" pitchFamily="34" charset="0"/>
                <a:cs typeface="Arial" pitchFamily="34" charset="0"/>
                <a:hlinkClick r:id="rId7" action="ppaction://hlinkfile"/>
              </a:rPr>
              <a:t>The UNIVERSITY at ALBANY </a:t>
            </a:r>
            <a:endParaRPr kumimoji="0" lang="en-US" sz="600" b="0" i="0" u="none" strike="noStrike" cap="none" normalizeH="0" baseline="0" dirty="0" smtClean="0">
              <a:ln>
                <a:noFill/>
              </a:ln>
              <a:solidFill>
                <a:schemeClr val="bg2">
                  <a:lumMod val="60000"/>
                  <a:lumOff val="40000"/>
                </a:schemeClr>
              </a:solidFill>
              <a:effectLst/>
              <a:latin typeface="Arial" pitchFamily="34" charset="0"/>
              <a:cs typeface="Arial" pitchFamily="34" charset="0"/>
              <a:hlinkClick r:id="rId7" action="ppaction://hlinkfil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300" b="0" i="0" u="sng" strike="noStrike" cap="none" normalizeH="0" baseline="0" dirty="0" smtClean="0">
                <a:ln>
                  <a:noFill/>
                </a:ln>
                <a:solidFill>
                  <a:srgbClr val="0070C0"/>
                </a:solidFill>
                <a:effectLst/>
                <a:latin typeface="Arial Narrow" pitchFamily="34" charset="0"/>
                <a:cs typeface="Arial" pitchFamily="34" charset="0"/>
                <a:hlinkClick r:id="rId7" action="ppaction://hlinkfile"/>
              </a:rPr>
              <a:t> http://www.rogerjcheng.com/</a:t>
            </a:r>
            <a:r>
              <a:rPr kumimoji="0" lang="en-US" sz="1300" b="0" i="0" u="sng" strike="noStrike" cap="none" normalizeH="0" baseline="0" dirty="0" smtClean="0">
                <a:ln>
                  <a:noFill/>
                </a:ln>
                <a:solidFill>
                  <a:srgbClr val="500050"/>
                </a:solidFill>
                <a:effectLst/>
                <a:latin typeface="Arial" pitchFamily="34" charset="0"/>
                <a:cs typeface="Arial" pitchFamily="34" charset="0"/>
                <a:hlinkClick r:id="rId7" action="ppaction://hlinkfile"/>
              </a:rPr>
              <a:t> </a:t>
            </a:r>
            <a:endParaRPr kumimoji="0" lang="en-US" sz="1800" b="0" i="0" u="sng" strike="noStrike" cap="none" normalizeH="0" baseline="0" dirty="0" smtClean="0">
              <a:ln>
                <a:noFill/>
              </a:ln>
              <a:solidFill>
                <a:schemeClr val="tx1"/>
              </a:solidFill>
              <a:effectLst/>
              <a:latin typeface="Arial" pitchFamily="34" charset="0"/>
              <a:cs typeface="Arial" pitchFamily="34" charset="0"/>
            </a:endParaRPr>
          </a:p>
        </p:txBody>
      </p:sp>
      <p:pic>
        <p:nvPicPr>
          <p:cNvPr id="7" name="Content Placeholder 3" descr="ASRC-SUNYA12.jpg"/>
          <p:cNvPicPr>
            <a:picLocks noChangeAspect="1"/>
          </p:cNvPicPr>
          <p:nvPr/>
        </p:nvPicPr>
        <p:blipFill>
          <a:blip r:embed="rId8" cstate="print"/>
          <a:stretch>
            <a:fillRect/>
          </a:stretch>
        </p:blipFill>
        <p:spPr>
          <a:xfrm>
            <a:off x="838200" y="533400"/>
            <a:ext cx="3657600" cy="1524000"/>
          </a:xfrm>
          <a:prstGeom prst="rect">
            <a:avLst/>
          </a:prstGeom>
        </p:spPr>
      </p:pic>
    </p:spTree>
  </p:cSld>
  <p:clrMapOvr>
    <a:masterClrMapping/>
  </p:clrMapOvr>
  <p:transition spd="med" advTm="8000">
    <p:dissolve/>
    <p:sndAc>
      <p:stSnd>
        <p:snd r:embed="rId2" name="camera.wav"/>
      </p:stSnd>
    </p:sndAc>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 RECOGNITION of 50 YEAR of ASRC UALBANY-PRESENTED by ROGER J CHENG=COVER.jpg"/>
          <p:cNvPicPr>
            <a:picLocks noGrp="1" noChangeAspect="1"/>
          </p:cNvPicPr>
          <p:nvPr>
            <p:ph idx="1"/>
          </p:nvPr>
        </p:nvPicPr>
        <p:blipFill>
          <a:blip r:embed="rId3" cstate="print"/>
          <a:stretch>
            <a:fillRect/>
          </a:stretch>
        </p:blipFill>
        <p:spPr>
          <a:xfrm>
            <a:off x="838200" y="533400"/>
            <a:ext cx="7381917" cy="4191000"/>
          </a:xfrm>
        </p:spPr>
      </p:pic>
      <p:pic>
        <p:nvPicPr>
          <p:cNvPr id="5" name="Picture 4" descr="ASRC-SUNY-NYS.jpg"/>
          <p:cNvPicPr>
            <a:picLocks noChangeAspect="1"/>
          </p:cNvPicPr>
          <p:nvPr/>
        </p:nvPicPr>
        <p:blipFill>
          <a:blip r:embed="rId4" cstate="print"/>
          <a:stretch>
            <a:fillRect/>
          </a:stretch>
        </p:blipFill>
        <p:spPr>
          <a:xfrm>
            <a:off x="1981200" y="5257800"/>
            <a:ext cx="5257800" cy="990600"/>
          </a:xfrm>
          <a:prstGeom prst="rect">
            <a:avLst/>
          </a:prstGeom>
        </p:spPr>
      </p:pic>
      <p:sp>
        <p:nvSpPr>
          <p:cNvPr id="6" name="Rectangle 5"/>
          <p:cNvSpPr/>
          <p:nvPr/>
        </p:nvSpPr>
        <p:spPr>
          <a:xfrm>
            <a:off x="228600" y="4800600"/>
            <a:ext cx="8686800" cy="369332"/>
          </a:xfrm>
          <a:prstGeom prst="rect">
            <a:avLst/>
          </a:prstGeom>
        </p:spPr>
        <p:txBody>
          <a:bodyPr wrap="square">
            <a:spAutoFit/>
          </a:bodyPr>
          <a:lstStyle/>
          <a:p>
            <a:pPr algn="ctr"/>
            <a:r>
              <a:rPr lang="en-US" b="1" dirty="0" smtClean="0">
                <a:hlinkClick r:id="rId5"/>
              </a:rPr>
              <a:t>http://asrc.albany.edu/about/history.htm</a:t>
            </a:r>
            <a:endParaRPr lang="en-US" dirty="0"/>
          </a:p>
        </p:txBody>
      </p:sp>
    </p:spTree>
  </p:cSld>
  <p:clrMapOvr>
    <a:masterClrMapping/>
  </p:clrMapOvr>
  <p:transition spd="med" advTm="8000">
    <p:dissolve/>
    <p:sndAc>
      <p:stSnd>
        <p:snd r:embed="rId2" name="camera.wav"/>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SNOW-CHENG-B (3).jpg">
            <a:hlinkClick r:id="rId3" action="ppaction://hlinkfile"/>
          </p:cNvPr>
          <p:cNvPicPr>
            <a:picLocks noChangeAspect="1"/>
          </p:cNvPicPr>
          <p:nvPr/>
        </p:nvPicPr>
        <p:blipFill>
          <a:blip r:embed="rId4" cstate="print"/>
          <a:stretch>
            <a:fillRect/>
          </a:stretch>
        </p:blipFill>
        <p:spPr>
          <a:xfrm>
            <a:off x="152400" y="3124200"/>
            <a:ext cx="8763000" cy="2133600"/>
          </a:xfrm>
          <a:prstGeom prst="rect">
            <a:avLst/>
          </a:prstGeom>
        </p:spPr>
      </p:pic>
      <p:sp>
        <p:nvSpPr>
          <p:cNvPr id="6" name="Rectangle 5"/>
          <p:cNvSpPr/>
          <p:nvPr/>
        </p:nvSpPr>
        <p:spPr>
          <a:xfrm>
            <a:off x="304800" y="1066800"/>
            <a:ext cx="8610600" cy="2308324"/>
          </a:xfrm>
          <a:prstGeom prst="rect">
            <a:avLst/>
          </a:prstGeom>
        </p:spPr>
        <p:txBody>
          <a:bodyPr wrap="square">
            <a:spAutoFit/>
          </a:bodyPr>
          <a:lstStyle/>
          <a:p>
            <a:pPr algn="ctr"/>
            <a:r>
              <a:rPr lang="en-US" sz="2000" dirty="0" smtClean="0">
                <a:solidFill>
                  <a:srgbClr val="FFFF00"/>
                </a:solidFill>
                <a:latin typeface="Arial Narrow" pitchFamily="34" charset="0"/>
              </a:rPr>
              <a:t>"As long as we give young minds the privilege and the facilities to roam far and wide,</a:t>
            </a:r>
          </a:p>
          <a:p>
            <a:pPr algn="ctr"/>
            <a:r>
              <a:rPr lang="en-US" sz="2000" dirty="0" smtClean="0">
                <a:solidFill>
                  <a:srgbClr val="FFFF00"/>
                </a:solidFill>
                <a:latin typeface="Arial Narrow" pitchFamily="34" charset="0"/>
              </a:rPr>
              <a:t> and from time to time play with impractical things </a:t>
            </a:r>
            <a:r>
              <a:rPr lang="en-US" sz="2400" dirty="0" smtClean="0">
                <a:solidFill>
                  <a:srgbClr val="FF66FF"/>
                </a:solidFill>
                <a:latin typeface="Arial Narrow" pitchFamily="34" charset="0"/>
              </a:rPr>
              <a:t>as snow crystals</a:t>
            </a:r>
            <a:r>
              <a:rPr lang="en-US" sz="2400" dirty="0" smtClean="0">
                <a:latin typeface="Arial Narrow" pitchFamily="34" charset="0"/>
              </a:rPr>
              <a:t>,</a:t>
            </a:r>
          </a:p>
          <a:p>
            <a:pPr algn="ctr"/>
            <a:r>
              <a:rPr lang="en-US" sz="2000" dirty="0" smtClean="0">
                <a:latin typeface="Arial Narrow" pitchFamily="34" charset="0"/>
              </a:rPr>
              <a:t> </a:t>
            </a:r>
            <a:r>
              <a:rPr lang="en-US" sz="2000" dirty="0" smtClean="0">
                <a:solidFill>
                  <a:srgbClr val="FFFF00"/>
                </a:solidFill>
                <a:latin typeface="Arial Narrow" pitchFamily="34" charset="0"/>
              </a:rPr>
              <a:t>they are bound to come up with some exciting new angles on the mysteries of nature.“</a:t>
            </a:r>
          </a:p>
          <a:p>
            <a:pPr algn="ctr"/>
            <a:endParaRPr lang="en-US" sz="2000" dirty="0" smtClean="0">
              <a:latin typeface="Arial Narrow" pitchFamily="34" charset="0"/>
            </a:endParaRPr>
          </a:p>
          <a:p>
            <a:pPr algn="ctr"/>
            <a:r>
              <a:rPr lang="en-US" sz="2000" dirty="0" smtClean="0">
                <a:solidFill>
                  <a:schemeClr val="accent2">
                    <a:lumMod val="40000"/>
                    <a:lumOff val="60000"/>
                  </a:schemeClr>
                </a:solidFill>
                <a:latin typeface="Arial Narrow" pitchFamily="34" charset="0"/>
              </a:rPr>
              <a:t>Vincent J. Schaefer, Aug 15 1960,</a:t>
            </a:r>
          </a:p>
          <a:p>
            <a:pPr algn="ctr"/>
            <a:r>
              <a:rPr lang="en-US" sz="2000" dirty="0" smtClean="0">
                <a:solidFill>
                  <a:schemeClr val="accent2">
                    <a:lumMod val="40000"/>
                    <a:lumOff val="60000"/>
                  </a:schemeClr>
                </a:solidFill>
                <a:latin typeface="Arial Narrow" pitchFamily="34" charset="0"/>
              </a:rPr>
              <a:t> proceedings of the dedication symposium Boeing Research labs.</a:t>
            </a:r>
          </a:p>
          <a:p>
            <a:pPr algn="ctr"/>
            <a:r>
              <a:rPr lang="en-US" sz="2000" dirty="0" smtClean="0">
                <a:solidFill>
                  <a:schemeClr val="accent2">
                    <a:lumMod val="40000"/>
                    <a:lumOff val="60000"/>
                  </a:schemeClr>
                </a:solidFill>
                <a:latin typeface="Arial Narrow" pitchFamily="34" charset="0"/>
              </a:rPr>
              <a:t> </a:t>
            </a:r>
          </a:p>
        </p:txBody>
      </p:sp>
    </p:spTree>
  </p:cSld>
  <p:clrMapOvr>
    <a:masterClrMapping/>
  </p:clrMapOvr>
  <p:transition spd="med" advTm="8000">
    <p:dissolve/>
    <p:sndAc>
      <p:stSnd>
        <p:snd r:embed="rId2" name="camera.wav"/>
      </p:stSnd>
    </p:sndAc>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SRC-SUNY-NYS.jpg"/>
          <p:cNvPicPr>
            <a:picLocks noGrp="1" noChangeAspect="1"/>
          </p:cNvPicPr>
          <p:nvPr>
            <p:ph idx="1"/>
          </p:nvPr>
        </p:nvPicPr>
        <p:blipFill>
          <a:blip r:embed="rId3" cstate="print"/>
          <a:stretch>
            <a:fillRect/>
          </a:stretch>
        </p:blipFill>
        <p:spPr>
          <a:xfrm>
            <a:off x="457200" y="2212384"/>
            <a:ext cx="8229600" cy="3502616"/>
          </a:xfrm>
          <a:prstGeom prst="rect">
            <a:avLst/>
          </a:prstGeom>
        </p:spPr>
      </p:pic>
    </p:spTree>
  </p:cSld>
  <p:clrMapOvr>
    <a:masterClrMapping/>
  </p:clrMapOvr>
  <p:transition spd="med" advTm="5000">
    <p:dissolve/>
    <p:sndAc>
      <p:stSnd>
        <p:snd r:embed="rId2" name="camera.wav"/>
      </p:stSnd>
    </p:sndAc>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SRC-SUNYA12.jpg"/>
          <p:cNvPicPr>
            <a:picLocks noGrp="1" noChangeAspect="1"/>
          </p:cNvPicPr>
          <p:nvPr>
            <p:ph idx="1"/>
          </p:nvPr>
        </p:nvPicPr>
        <p:blipFill>
          <a:blip r:embed="rId3" cstate="print"/>
          <a:stretch>
            <a:fillRect/>
          </a:stretch>
        </p:blipFill>
        <p:spPr>
          <a:xfrm>
            <a:off x="3200400" y="2743200"/>
            <a:ext cx="3276600" cy="1534223"/>
          </a:xfrm>
        </p:spPr>
      </p:pic>
    </p:spTree>
  </p:cSld>
  <p:clrMapOvr>
    <a:masterClrMapping/>
  </p:clrMapOvr>
  <p:transition spd="med" advTm="8000">
    <p:dissolve/>
    <p:sndAc>
      <p:stSnd>
        <p:snd r:embed="rId2" name="camera.wav"/>
      </p:stSnd>
    </p:sndAc>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SRC-SUNYA12.jpg"/>
          <p:cNvPicPr>
            <a:picLocks noGrp="1" noChangeAspect="1"/>
          </p:cNvPicPr>
          <p:nvPr>
            <p:ph idx="1"/>
          </p:nvPr>
        </p:nvPicPr>
        <p:blipFill>
          <a:blip r:embed="rId3" cstate="print"/>
          <a:stretch>
            <a:fillRect/>
          </a:stretch>
        </p:blipFill>
        <p:spPr>
          <a:xfrm>
            <a:off x="3429000" y="2743200"/>
            <a:ext cx="2286000" cy="1070388"/>
          </a:xfrm>
        </p:spPr>
      </p:pic>
    </p:spTree>
  </p:cSld>
  <p:clrMapOvr>
    <a:masterClrMapping/>
  </p:clrMapOvr>
  <p:transition spd="med" advTm="8000">
    <p:dissolve/>
    <p:sndAc>
      <p:stSnd>
        <p:snd r:embed="rId2" name="camera.wav"/>
      </p:stSnd>
    </p:sndAc>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SRC-SUNYA12.jpg"/>
          <p:cNvPicPr>
            <a:picLocks noGrp="1" noChangeAspect="1"/>
          </p:cNvPicPr>
          <p:nvPr>
            <p:ph idx="1"/>
          </p:nvPr>
        </p:nvPicPr>
        <p:blipFill>
          <a:blip r:embed="rId3" cstate="print"/>
          <a:stretch>
            <a:fillRect/>
          </a:stretch>
        </p:blipFill>
        <p:spPr>
          <a:xfrm>
            <a:off x="3962400" y="2819400"/>
            <a:ext cx="1464645" cy="685800"/>
          </a:xfrm>
        </p:spPr>
      </p:pic>
    </p:spTree>
  </p:cSld>
  <p:clrMapOvr>
    <a:masterClrMapping/>
  </p:clrMapOvr>
  <p:transition spd="med" advTm="8000">
    <p:dissolve/>
    <p:sndAc>
      <p:stSnd>
        <p:snd r:embed="rId2" name="camera.wav"/>
      </p:stSnd>
    </p:sndAc>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 RECOGNITION of 50 YEAR of ASRC UALBANY-PRESENTED by ROGER J CHENG.jpg"/>
          <p:cNvPicPr>
            <a:picLocks noGrp="1" noChangeAspect="1"/>
          </p:cNvPicPr>
          <p:nvPr>
            <p:ph idx="1"/>
          </p:nvPr>
        </p:nvPicPr>
        <p:blipFill>
          <a:blip r:embed="rId3" cstate="print"/>
          <a:stretch>
            <a:fillRect/>
          </a:stretch>
        </p:blipFill>
        <p:spPr>
          <a:xfrm>
            <a:off x="381000" y="838200"/>
            <a:ext cx="8512335" cy="5454105"/>
          </a:xfrm>
        </p:spPr>
      </p:pic>
    </p:spTree>
  </p:cSld>
  <p:clrMapOvr>
    <a:masterClrMapping/>
  </p:clrMapOvr>
  <p:transition spd="med" advTm="15000">
    <p:dissolve/>
    <p:sndAc>
      <p:stSnd>
        <p:snd r:embed="rId2" name="camera.wav"/>
      </p:stSnd>
    </p:sndAc>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EASON'S GREETING-from ROGER J CHENG-ASRC-UALBANY-B.jpg"/>
          <p:cNvPicPr>
            <a:picLocks noGrp="1" noChangeAspect="1"/>
          </p:cNvPicPr>
          <p:nvPr>
            <p:ph idx="1"/>
          </p:nvPr>
        </p:nvPicPr>
        <p:blipFill>
          <a:blip r:embed="rId3" cstate="print"/>
          <a:stretch>
            <a:fillRect/>
          </a:stretch>
        </p:blipFill>
        <p:spPr>
          <a:xfrm>
            <a:off x="1524000" y="1371600"/>
            <a:ext cx="6096000" cy="4495800"/>
          </a:xfrm>
        </p:spPr>
      </p:pic>
    </p:spTree>
  </p:cSld>
  <p:clrMapOvr>
    <a:masterClrMapping/>
  </p:clrMapOvr>
  <p:transition spd="med" advTm="5000">
    <p:dissolve/>
    <p:sndAc>
      <p:stSnd>
        <p:snd r:embed="rId2" name="camera.wav"/>
      </p:stSnd>
    </p:sndAc>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SRC-THANK YOU1jpg copy.jpg"/>
          <p:cNvPicPr>
            <a:picLocks noGrp="1" noChangeAspect="1"/>
          </p:cNvPicPr>
          <p:nvPr>
            <p:ph idx="1"/>
          </p:nvPr>
        </p:nvPicPr>
        <p:blipFill>
          <a:blip r:embed="rId3" cstate="print"/>
          <a:stretch>
            <a:fillRect/>
          </a:stretch>
        </p:blipFill>
        <p:spPr>
          <a:xfrm>
            <a:off x="381000" y="1676400"/>
            <a:ext cx="8374581" cy="3124200"/>
          </a:xfrm>
          <a:prstGeom prst="rect">
            <a:avLst/>
          </a:prstGeom>
        </p:spPr>
      </p:pic>
    </p:spTree>
  </p:cSld>
  <p:clrMapOvr>
    <a:masterClrMapping/>
  </p:clrMapOvr>
  <p:transition spd="med" advTm="8000">
    <p:dissolve/>
    <p:sndAc>
      <p:stSnd>
        <p:snd r:embed="rId2" name="camera.wav"/>
      </p:stSnd>
    </p:sndAc>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SRC-SUNYA12.jpg"/>
          <p:cNvPicPr>
            <a:picLocks noGrp="1" noChangeAspect="1"/>
          </p:cNvPicPr>
          <p:nvPr>
            <p:ph idx="1"/>
          </p:nvPr>
        </p:nvPicPr>
        <p:blipFill>
          <a:blip r:embed="rId3" cstate="print"/>
          <a:stretch>
            <a:fillRect/>
          </a:stretch>
        </p:blipFill>
        <p:spPr>
          <a:xfrm>
            <a:off x="3200400" y="2743200"/>
            <a:ext cx="3276600" cy="1534223"/>
          </a:xfrm>
        </p:spPr>
      </p:pic>
    </p:spTree>
  </p:cSld>
  <p:clrMapOvr>
    <a:masterClrMapping/>
  </p:clrMapOvr>
  <p:transition spd="med" advTm="60000">
    <p:dissolve/>
    <p:sndAc>
      <p:stSnd>
        <p:snd r:embed="rId2" name="camera.wav"/>
      </p:stSnd>
    </p:sndAc>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0" y="612845"/>
            <a:ext cx="4572000" cy="5711755"/>
          </a:xfrm>
          <a:prstGeom prst="rect">
            <a:avLst/>
          </a:prstGeom>
        </p:spPr>
        <p:txBody>
          <a:bodyPr wrap="square">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8" name="Rectangle 7"/>
          <p:cNvSpPr/>
          <p:nvPr/>
        </p:nvSpPr>
        <p:spPr>
          <a:xfrm>
            <a:off x="152400" y="4495800"/>
            <a:ext cx="8991600" cy="2308324"/>
          </a:xfrm>
          <a:prstGeom prst="rect">
            <a:avLst/>
          </a:prstGeom>
        </p:spPr>
        <p:txBody>
          <a:bodyPr wrap="square">
            <a:spAutoFit/>
          </a:bodyPr>
          <a:lstStyle/>
          <a:p>
            <a:pPr algn="ctr"/>
            <a:endParaRPr lang="en-US" dirty="0" smtClean="0"/>
          </a:p>
          <a:p>
            <a:pPr algn="ctr"/>
            <a:endParaRPr lang="en-US" dirty="0" smtClean="0"/>
          </a:p>
          <a:p>
            <a:pPr algn="ctr"/>
            <a:endParaRPr lang="en-US" dirty="0" smtClean="0"/>
          </a:p>
          <a:p>
            <a:pPr algn="ctr">
              <a:buFont typeface="Arial" pitchFamily="34" charset="0"/>
              <a:buChar char="•"/>
            </a:pPr>
            <a:endParaRPr lang="en-US" dirty="0" smtClean="0"/>
          </a:p>
          <a:p>
            <a:pPr algn="ctr">
              <a:buFont typeface="Arial" pitchFamily="34" charset="0"/>
              <a:buChar char="•"/>
            </a:pPr>
            <a:endParaRPr lang="en-US" dirty="0" smtClean="0"/>
          </a:p>
          <a:p>
            <a:pPr algn="ctr">
              <a:buFont typeface="Arial" pitchFamily="34" charset="0"/>
              <a:buChar char="•"/>
            </a:pPr>
            <a:endParaRPr lang="en-US" dirty="0" smtClean="0"/>
          </a:p>
          <a:p>
            <a:pPr algn="ctr"/>
            <a:endParaRPr lang="en-US" dirty="0" smtClean="0"/>
          </a:p>
          <a:p>
            <a:pPr algn="ctr"/>
            <a:endParaRPr lang="en-US" dirty="0"/>
          </a:p>
        </p:txBody>
      </p:sp>
      <p:sp>
        <p:nvSpPr>
          <p:cNvPr id="10" name="Content Placeholder 2"/>
          <p:cNvSpPr txBox="1">
            <a:spLocks/>
          </p:cNvSpPr>
          <p:nvPr/>
        </p:nvSpPr>
        <p:spPr>
          <a:xfrm>
            <a:off x="152400" y="762000"/>
            <a:ext cx="8839200" cy="5562600"/>
          </a:xfrm>
          <a:prstGeom prst="rect">
            <a:avLst/>
          </a:prstGeom>
        </p:spPr>
        <p:txBody>
          <a:bodyPr vert="horz">
            <a:normAutofit/>
          </a:bodyPr>
          <a:lstStyle/>
          <a:p>
            <a:pPr marL="274320" marR="0" lvl="0" indent="-274320" algn="ctr"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000" b="0" i="0" u="none" strike="noStrike" kern="1200" cap="none" spc="0" normalizeH="0" baseline="0" noProof="0" dirty="0" smtClean="0">
                <a:ln>
                  <a:noFill/>
                </a:ln>
                <a:solidFill>
                  <a:srgbClr val="FFFF00"/>
                </a:solidFill>
                <a:effectLst/>
                <a:uLnTx/>
                <a:uFillTx/>
                <a:latin typeface="Arial Narrow" pitchFamily="34" charset="0"/>
              </a:rPr>
              <a:t>When contemplating the formation of ASRC, Vince Schaefer and colleagues had in mind the research atmosphere that he and colleagues had thrived in at the GE Laboratories </a:t>
            </a:r>
          </a:p>
          <a:p>
            <a:pPr marL="274320" marR="0" lvl="0" indent="-274320" algn="ctr"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000" b="0" i="0" u="none" strike="noStrike" kern="1200" cap="none" spc="0" normalizeH="0" baseline="0" noProof="0" dirty="0" smtClean="0">
                <a:ln>
                  <a:noFill/>
                </a:ln>
                <a:solidFill>
                  <a:srgbClr val="FFFF00"/>
                </a:solidFill>
                <a:effectLst/>
                <a:uLnTx/>
                <a:uFillTx/>
                <a:latin typeface="Arial Narrow" pitchFamily="34" charset="0"/>
              </a:rPr>
              <a:t>Schaefer often recalled that Willis Whitney, GE lab director, </a:t>
            </a:r>
          </a:p>
          <a:p>
            <a:pPr marL="274320" marR="0" lvl="0" indent="-274320" algn="ctr"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000" b="0" i="0" u="none" strike="noStrike" kern="1200" cap="none" spc="0" normalizeH="0" baseline="0" noProof="0" dirty="0" smtClean="0">
                <a:ln>
                  <a:noFill/>
                </a:ln>
                <a:solidFill>
                  <a:srgbClr val="FFFF00"/>
                </a:solidFill>
                <a:effectLst/>
                <a:uLnTx/>
                <a:uFillTx/>
                <a:latin typeface="Arial Narrow" pitchFamily="34" charset="0"/>
              </a:rPr>
              <a:t>querying the researchers </a:t>
            </a:r>
            <a:r>
              <a:rPr kumimoji="0" lang="en-US" sz="2400" b="0" i="0" u="sng" strike="noStrike" kern="1200" cap="none" spc="0" normalizeH="0" baseline="0" noProof="0" dirty="0" smtClean="0">
                <a:ln>
                  <a:noFill/>
                </a:ln>
                <a:solidFill>
                  <a:srgbClr val="FF66FF"/>
                </a:solidFill>
                <a:effectLst/>
                <a:uLnTx/>
                <a:uFillTx/>
                <a:latin typeface="Arial Narrow" pitchFamily="34" charset="0"/>
              </a:rPr>
              <a:t>"if they were having fun". </a:t>
            </a:r>
            <a:endParaRPr kumimoji="0" lang="en-US" sz="2400" b="0" i="0" u="sng" strike="noStrike" kern="1200" cap="none" spc="0" normalizeH="0" baseline="0" noProof="0" dirty="0">
              <a:ln>
                <a:noFill/>
              </a:ln>
              <a:solidFill>
                <a:srgbClr val="FF66FF"/>
              </a:solidFill>
              <a:effectLst/>
              <a:uLnTx/>
              <a:uFillTx/>
              <a:latin typeface="Arial Narrow" pitchFamily="34" charset="0"/>
            </a:endParaRPr>
          </a:p>
        </p:txBody>
      </p:sp>
      <p:pic>
        <p:nvPicPr>
          <p:cNvPr id="16" name="Picture 15" descr="CHENG with HIS TOYS &amp; HAVING  FUN - FINAL.jpg">
            <a:hlinkClick r:id="rId3" action="ppaction://hlinkfile"/>
          </p:cNvPr>
          <p:cNvPicPr>
            <a:picLocks noChangeAspect="1"/>
          </p:cNvPicPr>
          <p:nvPr/>
        </p:nvPicPr>
        <p:blipFill>
          <a:blip r:embed="rId4" cstate="print"/>
          <a:stretch>
            <a:fillRect/>
          </a:stretch>
        </p:blipFill>
        <p:spPr>
          <a:xfrm>
            <a:off x="6934200" y="4343400"/>
            <a:ext cx="1447800" cy="1600200"/>
          </a:xfrm>
          <a:prstGeom prst="rect">
            <a:avLst/>
          </a:prstGeom>
        </p:spPr>
      </p:pic>
      <p:graphicFrame>
        <p:nvGraphicFramePr>
          <p:cNvPr id="7" name="Table 6"/>
          <p:cNvGraphicFramePr>
            <a:graphicFrameLocks noGrp="1"/>
          </p:cNvGraphicFramePr>
          <p:nvPr/>
        </p:nvGraphicFramePr>
        <p:xfrm>
          <a:off x="1524000" y="2964918"/>
          <a:ext cx="6096000" cy="928164"/>
        </p:xfrm>
        <a:graphic>
          <a:graphicData uri="http://schemas.openxmlformats.org/drawingml/2006/table">
            <a:tbl>
              <a:tblPr/>
              <a:tblGrid>
                <a:gridCol w="970976"/>
                <a:gridCol w="978682"/>
                <a:gridCol w="947858"/>
                <a:gridCol w="1117393"/>
                <a:gridCol w="1049322"/>
                <a:gridCol w="1031769"/>
              </a:tblGrid>
              <a:tr h="928164">
                <a:tc>
                  <a:txBody>
                    <a:bodyPr/>
                    <a:lstStyle/>
                    <a:p>
                      <a:pPr marL="0" marR="0">
                        <a:lnSpc>
                          <a:spcPct val="115000"/>
                        </a:lnSpc>
                        <a:spcBef>
                          <a:spcPts val="0"/>
                        </a:spcBef>
                        <a:spcAft>
                          <a:spcPts val="0"/>
                        </a:spcAft>
                      </a:pPr>
                      <a:endParaRPr lang="en-US" sz="700">
                        <a:latin typeface="Calibri"/>
                        <a:ea typeface="SimSun"/>
                        <a:cs typeface="Times New Roman"/>
                      </a:endParaRPr>
                    </a:p>
                  </a:txBody>
                  <a:tcPr marL="46237" marR="46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700">
                        <a:latin typeface="Calibri"/>
                        <a:ea typeface="SimSun"/>
                        <a:cs typeface="Times New Roman"/>
                      </a:endParaRPr>
                    </a:p>
                  </a:txBody>
                  <a:tcPr marL="46237" marR="46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700">
                        <a:latin typeface="Calibri"/>
                        <a:ea typeface="SimSun"/>
                        <a:cs typeface="Times New Roman"/>
                      </a:endParaRPr>
                    </a:p>
                  </a:txBody>
                  <a:tcPr marL="46237" marR="46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700">
                        <a:latin typeface="Calibri"/>
                        <a:ea typeface="SimSun"/>
                        <a:cs typeface="Times New Roman"/>
                      </a:endParaRPr>
                    </a:p>
                  </a:txBody>
                  <a:tcPr marL="46237" marR="46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700">
                        <a:latin typeface="Calibri"/>
                        <a:ea typeface="SimSun"/>
                        <a:cs typeface="Times New Roman"/>
                      </a:endParaRPr>
                    </a:p>
                  </a:txBody>
                  <a:tcPr marL="46237" marR="46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700" dirty="0">
                        <a:latin typeface="Calibri"/>
                        <a:ea typeface="SimSun"/>
                        <a:cs typeface="Times New Roman"/>
                      </a:endParaRPr>
                    </a:p>
                  </a:txBody>
                  <a:tcPr marL="46237" marR="46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70662" name="Picture 3" descr="X05-A, FREEZING of A WATER DROP1.jpg">
            <a:hlinkClick r:id="rId5" action="ppaction://hlinkfile"/>
          </p:cNvPr>
          <p:cNvPicPr>
            <a:picLocks noChangeAspect="1" noChangeArrowheads="1"/>
          </p:cNvPicPr>
          <p:nvPr/>
        </p:nvPicPr>
        <p:blipFill>
          <a:blip r:embed="rId6" cstate="print"/>
          <a:srcRect/>
          <a:stretch>
            <a:fillRect/>
          </a:stretch>
        </p:blipFill>
        <p:spPr bwMode="auto">
          <a:xfrm>
            <a:off x="228600" y="2590800"/>
            <a:ext cx="1266825" cy="1504950"/>
          </a:xfrm>
          <a:prstGeom prst="rect">
            <a:avLst/>
          </a:prstGeom>
          <a:noFill/>
        </p:spPr>
      </p:pic>
      <p:pic>
        <p:nvPicPr>
          <p:cNvPr id="70661" name="Picture 8" descr="ANALYTICAL CHEMISTRY-COVER-ROGER J CHENG.jpg">
            <a:hlinkClick r:id="rId7" action="ppaction://hlinkfile"/>
          </p:cNvPr>
          <p:cNvPicPr>
            <a:picLocks noChangeAspect="1" noChangeArrowheads="1"/>
          </p:cNvPicPr>
          <p:nvPr/>
        </p:nvPicPr>
        <p:blipFill>
          <a:blip r:embed="rId8" cstate="print"/>
          <a:srcRect/>
          <a:stretch>
            <a:fillRect/>
          </a:stretch>
        </p:blipFill>
        <p:spPr bwMode="auto">
          <a:xfrm>
            <a:off x="1600200" y="2590800"/>
            <a:ext cx="1285875" cy="1514475"/>
          </a:xfrm>
          <a:prstGeom prst="rect">
            <a:avLst/>
          </a:prstGeom>
          <a:noFill/>
        </p:spPr>
      </p:pic>
      <p:pic>
        <p:nvPicPr>
          <p:cNvPr id="70660" name="Picture 7" descr="MOSAIC-NATIONAL SCIENCE FOUNDATION--CHENG.jpg">
            <a:hlinkClick r:id="rId9" action="ppaction://hlinkfile"/>
          </p:cNvPr>
          <p:cNvPicPr>
            <a:picLocks noChangeAspect="1" noChangeArrowheads="1"/>
          </p:cNvPicPr>
          <p:nvPr/>
        </p:nvPicPr>
        <p:blipFill>
          <a:blip r:embed="rId10" cstate="print"/>
          <a:srcRect/>
          <a:stretch>
            <a:fillRect/>
          </a:stretch>
        </p:blipFill>
        <p:spPr bwMode="auto">
          <a:xfrm>
            <a:off x="6172200" y="2590800"/>
            <a:ext cx="1238250" cy="1504950"/>
          </a:xfrm>
          <a:prstGeom prst="rect">
            <a:avLst/>
          </a:prstGeom>
          <a:noFill/>
        </p:spPr>
      </p:pic>
      <p:pic>
        <p:nvPicPr>
          <p:cNvPr id="70659" name="Picture 9" descr="EPA-EM~1 copy.jpg">
            <a:hlinkClick r:id="rId11" action="ppaction://hlinkfile"/>
          </p:cNvPr>
          <p:cNvPicPr>
            <a:picLocks noChangeAspect="1" noChangeArrowheads="1"/>
          </p:cNvPicPr>
          <p:nvPr/>
        </p:nvPicPr>
        <p:blipFill>
          <a:blip r:embed="rId12" cstate="print"/>
          <a:srcRect/>
          <a:stretch>
            <a:fillRect/>
          </a:stretch>
        </p:blipFill>
        <p:spPr bwMode="auto">
          <a:xfrm>
            <a:off x="3048000" y="2590800"/>
            <a:ext cx="1457325" cy="1514475"/>
          </a:xfrm>
          <a:prstGeom prst="rect">
            <a:avLst/>
          </a:prstGeom>
          <a:noFill/>
        </p:spPr>
      </p:pic>
      <p:pic>
        <p:nvPicPr>
          <p:cNvPr id="70658" name="Picture 10" descr="EJECTION_of_CHARGED ICE_PARTICLE5.jpg">
            <a:hlinkClick r:id="rId13" action="ppaction://hlinkfile"/>
          </p:cNvPr>
          <p:cNvPicPr>
            <a:picLocks noChangeAspect="1" noChangeArrowheads="1"/>
          </p:cNvPicPr>
          <p:nvPr/>
        </p:nvPicPr>
        <p:blipFill>
          <a:blip r:embed="rId14" cstate="print"/>
          <a:srcRect/>
          <a:stretch>
            <a:fillRect/>
          </a:stretch>
        </p:blipFill>
        <p:spPr bwMode="auto">
          <a:xfrm>
            <a:off x="4648200" y="2590800"/>
            <a:ext cx="1390650" cy="1514475"/>
          </a:xfrm>
          <a:prstGeom prst="rect">
            <a:avLst/>
          </a:prstGeom>
          <a:noFill/>
        </p:spPr>
      </p:pic>
      <p:pic>
        <p:nvPicPr>
          <p:cNvPr id="70657" name="Picture 6" descr="X08-A, POWER PLANT EMISSION XXXX.jpg">
            <a:hlinkClick r:id="rId11" action="ppaction://hlinkfile"/>
          </p:cNvPr>
          <p:cNvPicPr>
            <a:picLocks noChangeAspect="1" noChangeArrowheads="1"/>
          </p:cNvPicPr>
          <p:nvPr/>
        </p:nvPicPr>
        <p:blipFill>
          <a:blip r:embed="rId15" cstate="print"/>
          <a:srcRect/>
          <a:stretch>
            <a:fillRect/>
          </a:stretch>
        </p:blipFill>
        <p:spPr bwMode="auto">
          <a:xfrm>
            <a:off x="7543800" y="2590800"/>
            <a:ext cx="1371600" cy="1504950"/>
          </a:xfrm>
          <a:prstGeom prst="rect">
            <a:avLst/>
          </a:prstGeom>
          <a:noFill/>
        </p:spPr>
      </p:pic>
      <p:pic>
        <p:nvPicPr>
          <p:cNvPr id="15" name="Picture 14" descr="SNOW ICE &amp; WEATHER MODIFICATION-FINAL.jpg">
            <a:hlinkClick r:id="rId16" action="ppaction://hlinkfile"/>
          </p:cNvPr>
          <p:cNvPicPr>
            <a:picLocks noChangeAspect="1"/>
          </p:cNvPicPr>
          <p:nvPr/>
        </p:nvPicPr>
        <p:blipFill>
          <a:blip r:embed="rId17" cstate="print"/>
          <a:stretch>
            <a:fillRect/>
          </a:stretch>
        </p:blipFill>
        <p:spPr>
          <a:xfrm>
            <a:off x="304800" y="4343400"/>
            <a:ext cx="6019800" cy="2209800"/>
          </a:xfrm>
          <a:prstGeom prst="rect">
            <a:avLst/>
          </a:prstGeom>
        </p:spPr>
      </p:pic>
      <p:pic>
        <p:nvPicPr>
          <p:cNvPr id="17" name="Picture 16" descr="ASRC-CHENG-FINAL.jpg"/>
          <p:cNvPicPr>
            <a:picLocks noChangeAspect="1"/>
          </p:cNvPicPr>
          <p:nvPr/>
        </p:nvPicPr>
        <p:blipFill>
          <a:blip r:embed="rId18" cstate="print"/>
          <a:stretch>
            <a:fillRect/>
          </a:stretch>
        </p:blipFill>
        <p:spPr>
          <a:xfrm>
            <a:off x="6477000" y="6019800"/>
            <a:ext cx="2500884" cy="468143"/>
          </a:xfrm>
          <a:prstGeom prst="rect">
            <a:avLst/>
          </a:prstGeom>
        </p:spPr>
      </p:pic>
    </p:spTree>
  </p:cSld>
  <p:clrMapOvr>
    <a:masterClrMapping/>
  </p:clrMapOvr>
  <p:transition spd="med" advTm="8000">
    <p:dissolve/>
    <p:sndAc>
      <p:stSnd>
        <p:snd r:embed="rId2" name="camera.wav"/>
      </p:stSnd>
    </p:sndAc>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304800"/>
            <a:ext cx="9067800" cy="6019800"/>
          </a:xfrm>
        </p:spPr>
        <p:txBody>
          <a:bodyPr>
            <a:normAutofit fontScale="25000" lnSpcReduction="20000"/>
          </a:bodyPr>
          <a:lstStyle/>
          <a:p>
            <a:endParaRPr lang="en-US" dirty="0" smtClean="0"/>
          </a:p>
          <a:p>
            <a:r>
              <a:rPr lang="en-US" sz="8000" b="1" dirty="0" smtClean="0">
                <a:solidFill>
                  <a:srgbClr val="FF66FF"/>
                </a:solidFill>
                <a:latin typeface="Arial Narrow" pitchFamily="34" charset="0"/>
              </a:rPr>
              <a:t>In Recognition of 50 Years of </a:t>
            </a:r>
            <a:endParaRPr lang="en-US" sz="8000" dirty="0" smtClean="0">
              <a:solidFill>
                <a:srgbClr val="FF66FF"/>
              </a:solidFill>
              <a:latin typeface="Arial Narrow" pitchFamily="34" charset="0"/>
            </a:endParaRPr>
          </a:p>
          <a:p>
            <a:r>
              <a:rPr lang="en-US" sz="8000" b="1" dirty="0" smtClean="0">
                <a:solidFill>
                  <a:srgbClr val="FF66FF"/>
                </a:solidFill>
                <a:latin typeface="Arial Narrow" pitchFamily="34" charset="0"/>
              </a:rPr>
              <a:t>     the Atmospheric Sciences Research Center at U-Albany.</a:t>
            </a:r>
            <a:endParaRPr lang="en-US" sz="8000" dirty="0" smtClean="0">
              <a:solidFill>
                <a:srgbClr val="FF66FF"/>
              </a:solidFill>
              <a:latin typeface="Arial Narrow" pitchFamily="34" charset="0"/>
            </a:endParaRPr>
          </a:p>
          <a:p>
            <a:r>
              <a:rPr lang="en-US" sz="8000" u="sng" dirty="0" smtClean="0">
                <a:solidFill>
                  <a:srgbClr val="FFFF00"/>
                </a:solidFill>
                <a:latin typeface="Arial Narrow" pitchFamily="34" charset="0"/>
                <a:hlinkClick r:id="rId3"/>
              </a:rPr>
              <a:t>http://asrc.albany.edu/about/history.htm</a:t>
            </a:r>
            <a:endParaRPr lang="en-US" sz="8000" dirty="0" smtClean="0">
              <a:solidFill>
                <a:srgbClr val="FFFF00"/>
              </a:solidFill>
              <a:latin typeface="Arial Narrow" pitchFamily="34" charset="0"/>
            </a:endParaRPr>
          </a:p>
          <a:p>
            <a:r>
              <a:rPr lang="en-US" sz="5600" dirty="0" smtClean="0">
                <a:latin typeface="Arial Narrow" pitchFamily="34" charset="0"/>
              </a:rPr>
              <a:t>"As long as we give young minds the privilege and the facilities to roam far and wide, and from time to time play with impractical things </a:t>
            </a:r>
            <a:r>
              <a:rPr lang="en-US" sz="7200" dirty="0" smtClean="0">
                <a:solidFill>
                  <a:srgbClr val="FF0000"/>
                </a:solidFill>
                <a:latin typeface="Arial Narrow" pitchFamily="34" charset="0"/>
              </a:rPr>
              <a:t>as snow crystals</a:t>
            </a:r>
            <a:r>
              <a:rPr lang="en-US" sz="5600" dirty="0" smtClean="0">
                <a:latin typeface="Arial Narrow" pitchFamily="34" charset="0"/>
              </a:rPr>
              <a:t>, they are bound to come up with some exciting new angles on the mysteries of nature."</a:t>
            </a:r>
          </a:p>
          <a:p>
            <a:r>
              <a:rPr lang="en-US" sz="5600" dirty="0" smtClean="0">
                <a:latin typeface="Arial Narrow" pitchFamily="34" charset="0"/>
              </a:rPr>
              <a:t>Vincent J. Schaefer, Aug 15 1960, proceedings of the dedication symposium Boeing Research labs.</a:t>
            </a:r>
          </a:p>
          <a:p>
            <a:r>
              <a:rPr lang="en-US" sz="5600" dirty="0" smtClean="0">
                <a:latin typeface="Arial Narrow" pitchFamily="34" charset="0"/>
              </a:rPr>
              <a:t> </a:t>
            </a:r>
          </a:p>
          <a:p>
            <a:r>
              <a:rPr lang="en-US" sz="5600" dirty="0" smtClean="0">
                <a:latin typeface="Arial Narrow" pitchFamily="34" charset="0"/>
              </a:rPr>
              <a:t>When contemplating the formation of ASRC, Vince Schaefer and colleagues had in mind the research atmosphere that he and colleagues had thrived in at the GE Laboratories. Schaefer often recalled that Willis Whitney, GE lab director, querying the researchers </a:t>
            </a:r>
            <a:r>
              <a:rPr lang="en-US" sz="7200" dirty="0" smtClean="0">
                <a:solidFill>
                  <a:srgbClr val="FF0000"/>
                </a:solidFill>
                <a:latin typeface="Arial Narrow" pitchFamily="34" charset="0"/>
              </a:rPr>
              <a:t>if they were ‘</a:t>
            </a:r>
            <a:r>
              <a:rPr lang="en-US" sz="7200" b="1" dirty="0" smtClean="0">
                <a:solidFill>
                  <a:srgbClr val="FF0000"/>
                </a:solidFill>
                <a:latin typeface="Arial Narrow" pitchFamily="34" charset="0"/>
              </a:rPr>
              <a:t>having fun’</a:t>
            </a:r>
            <a:r>
              <a:rPr lang="en-US" sz="7200" dirty="0" smtClean="0">
                <a:solidFill>
                  <a:srgbClr val="FF0000"/>
                </a:solidFill>
                <a:latin typeface="Arial Narrow" pitchFamily="34" charset="0"/>
              </a:rPr>
              <a:t>. </a:t>
            </a:r>
            <a:r>
              <a:rPr lang="en-US" sz="5600" dirty="0" smtClean="0">
                <a:latin typeface="Arial Narrow" pitchFamily="34" charset="0"/>
              </a:rPr>
              <a:t>Schaefer, encouraged by SUNY officials to start the ASRC, was certain that offering good people a place to thrive would result in good science. Schaefer brought highly qualified atmospheric science researchers to ASRC, many of whom he had met through his work at GE and the </a:t>
            </a:r>
            <a:r>
              <a:rPr lang="en-US" sz="5600" dirty="0" err="1" smtClean="0">
                <a:latin typeface="Arial Narrow" pitchFamily="34" charset="0"/>
              </a:rPr>
              <a:t>Munitalp</a:t>
            </a:r>
            <a:r>
              <a:rPr lang="en-US" sz="5600" dirty="0" smtClean="0">
                <a:latin typeface="Arial Narrow" pitchFamily="34" charset="0"/>
              </a:rPr>
              <a:t> Foundation. Bernard Vonnegut, Raymond Falconer and, in 1968, Duncan Blanchard, all veterans of the late 1940s-1950s era Project Cirrus joined Schaefer at ASRC. A resulting collateral benefit was that the consequent research resulted in funding that the University welcomed.</a:t>
            </a:r>
          </a:p>
          <a:p>
            <a:r>
              <a:rPr lang="en-US" sz="5600" dirty="0" smtClean="0">
                <a:latin typeface="Arial Narrow" pitchFamily="34" charset="0"/>
              </a:rPr>
              <a:t>  </a:t>
            </a:r>
          </a:p>
          <a:p>
            <a:r>
              <a:rPr lang="en-US" sz="5600" dirty="0" smtClean="0">
                <a:latin typeface="Arial Narrow" pitchFamily="34" charset="0"/>
              </a:rPr>
              <a:t>What makes the ASRC different from an academic department? In an academic department, researchers are assessed as to whether they ‘fit in’ and complement teaching and research needs. At ASRC, researchers are encouraged to ‘deal with the freedom’. As time went on the state supported research positions, such as those at ASRC, became exceptional nationally. Schaefer and colleagues championed the unexpected opportunities that arise in research, referring to it </a:t>
            </a:r>
            <a:r>
              <a:rPr lang="en-US" sz="7200" dirty="0" smtClean="0">
                <a:solidFill>
                  <a:srgbClr val="FF0000"/>
                </a:solidFill>
                <a:latin typeface="Arial Narrow" pitchFamily="34" charset="0"/>
              </a:rPr>
              <a:t>as </a:t>
            </a:r>
            <a:r>
              <a:rPr lang="en-US" sz="7200" b="1" dirty="0" smtClean="0">
                <a:solidFill>
                  <a:srgbClr val="FF0000"/>
                </a:solidFill>
                <a:latin typeface="Arial Narrow" pitchFamily="34" charset="0"/>
              </a:rPr>
              <a:t>‘serendipity</a:t>
            </a:r>
            <a:r>
              <a:rPr lang="en-US" sz="5600" dirty="0" smtClean="0">
                <a:latin typeface="Arial Narrow" pitchFamily="34" charset="0"/>
              </a:rPr>
              <a:t>,’ the idea that ‘chance favors the prepared mind.’ Blanchard recalled that the idea was to seek a climate in which ‘it was fun to do research.’</a:t>
            </a:r>
          </a:p>
          <a:p>
            <a:r>
              <a:rPr lang="en-US" sz="5600" dirty="0" smtClean="0">
                <a:latin typeface="Arial Narrow" pitchFamily="34" charset="0"/>
              </a:rPr>
              <a:t> </a:t>
            </a:r>
          </a:p>
          <a:p>
            <a:r>
              <a:rPr lang="en-US" sz="5600" dirty="0" smtClean="0">
                <a:latin typeface="Arial Narrow" pitchFamily="34" charset="0"/>
              </a:rPr>
              <a:t>In the very early days, Schaefer ran a series of </a:t>
            </a:r>
            <a:r>
              <a:rPr lang="en-US" sz="5600" b="1" dirty="0" smtClean="0">
                <a:latin typeface="Arial Narrow" pitchFamily="34" charset="0"/>
              </a:rPr>
              <a:t>Natural Science Institutes</a:t>
            </a:r>
            <a:r>
              <a:rPr lang="en-US" sz="5600" dirty="0" smtClean="0">
                <a:latin typeface="Arial Narrow" pitchFamily="34" charset="0"/>
              </a:rPr>
              <a:t>, summer research-oriented programs, to encourage high school students. </a:t>
            </a:r>
          </a:p>
          <a:p>
            <a:r>
              <a:rPr lang="en-US" sz="5600" dirty="0" smtClean="0">
                <a:latin typeface="Arial Narrow" pitchFamily="34" charset="0"/>
              </a:rPr>
              <a:t> </a:t>
            </a:r>
          </a:p>
          <a:p>
            <a:r>
              <a:rPr lang="en-US" sz="5600" dirty="0" smtClean="0">
                <a:latin typeface="Arial Narrow" pitchFamily="34" charset="0"/>
              </a:rPr>
              <a:t>Since 1997, ASRC has been housed at the Center for Environmental Sciences and Technology Management (CESTM) at 251 Fuller Road. Over the years several recurrent themes distinguished research at ASRC.</a:t>
            </a:r>
          </a:p>
          <a:p>
            <a:r>
              <a:rPr lang="en-US" sz="5600" dirty="0" smtClean="0">
                <a:latin typeface="Arial Narrow" pitchFamily="34" charset="0"/>
              </a:rPr>
              <a:t> </a:t>
            </a:r>
          </a:p>
        </p:txBody>
      </p:sp>
    </p:spTree>
  </p:cSld>
  <p:clrMapOvr>
    <a:masterClrMapping/>
  </p:clrMapOvr>
  <p:transition spd="med" advTm="8000">
    <p:dissolve/>
    <p:sndAc>
      <p:stSnd>
        <p:snd r:embed="rId2" name="camera.wav"/>
      </p:stSnd>
    </p:sndAc>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685800"/>
            <a:ext cx="8839200" cy="5715000"/>
          </a:xfrm>
        </p:spPr>
        <p:txBody>
          <a:bodyPr>
            <a:normAutofit fontScale="47500" lnSpcReduction="20000"/>
          </a:bodyPr>
          <a:lstStyle/>
          <a:p>
            <a:r>
              <a:rPr lang="en-US" sz="3800" b="1" u="sng" dirty="0" smtClean="0">
                <a:solidFill>
                  <a:srgbClr val="FFFF00"/>
                </a:solidFill>
                <a:latin typeface="Arial Narrow" pitchFamily="34" charset="0"/>
              </a:rPr>
              <a:t>Microphysics of Aerosols and Cloud Droplets.</a:t>
            </a:r>
            <a:endParaRPr lang="en-US" sz="3800" dirty="0" smtClean="0">
              <a:solidFill>
                <a:srgbClr val="FFFF00"/>
              </a:solidFill>
              <a:latin typeface="Arial Narrow" pitchFamily="34" charset="0"/>
            </a:endParaRPr>
          </a:p>
          <a:p>
            <a:r>
              <a:rPr lang="en-US" sz="2800" dirty="0" smtClean="0">
                <a:latin typeface="Arial Narrow" pitchFamily="34" charset="0"/>
              </a:rPr>
              <a:t> </a:t>
            </a:r>
          </a:p>
          <a:p>
            <a:r>
              <a:rPr lang="en-US" sz="2900" b="1" dirty="0" smtClean="0">
                <a:latin typeface="Arial Narrow" pitchFamily="34" charset="0"/>
              </a:rPr>
              <a:t>In 1966, Roger Cheng</a:t>
            </a:r>
            <a:r>
              <a:rPr lang="en-US" sz="2900" dirty="0" smtClean="0">
                <a:latin typeface="Arial Narrow" pitchFamily="34" charset="0"/>
              </a:rPr>
              <a:t> arrived as a technical assistant for Schaefer and stayed at ASRC for 32 years. Roger made several striking observations based on the study of single water drops. </a:t>
            </a:r>
          </a:p>
          <a:p>
            <a:r>
              <a:rPr lang="en-US" sz="2900" dirty="0" smtClean="0">
                <a:latin typeface="Arial Narrow" pitchFamily="34" charset="0"/>
              </a:rPr>
              <a:t>With </a:t>
            </a:r>
            <a:r>
              <a:rPr lang="en-US" sz="2900" b="1" dirty="0" smtClean="0">
                <a:latin typeface="Arial Narrow" pitchFamily="34" charset="0"/>
              </a:rPr>
              <a:t>Schaefer, Roger</a:t>
            </a:r>
            <a:r>
              <a:rPr lang="en-US" sz="2900" dirty="0" smtClean="0">
                <a:latin typeface="Arial Narrow" pitchFamily="34" charset="0"/>
              </a:rPr>
              <a:t> helped explain how electric charges were generated in a thunderstorm cloud. </a:t>
            </a:r>
          </a:p>
          <a:p>
            <a:r>
              <a:rPr lang="en-US" sz="2900" dirty="0" smtClean="0">
                <a:latin typeface="Arial Narrow" pitchFamily="34" charset="0"/>
              </a:rPr>
              <a:t>  </a:t>
            </a:r>
          </a:p>
          <a:p>
            <a:r>
              <a:rPr lang="en-US" sz="2900" dirty="0" smtClean="0">
                <a:latin typeface="Arial Narrow" pitchFamily="34" charset="0"/>
              </a:rPr>
              <a:t>His photomicrographs have become very well known. Among many other findings, </a:t>
            </a:r>
            <a:r>
              <a:rPr lang="en-US" sz="2900" b="1" dirty="0" smtClean="0">
                <a:latin typeface="Arial Narrow" pitchFamily="34" charset="0"/>
              </a:rPr>
              <a:t>Roger and</a:t>
            </a:r>
            <a:r>
              <a:rPr lang="en-US" sz="2900" dirty="0" smtClean="0">
                <a:latin typeface="Arial Narrow" pitchFamily="34" charset="0"/>
              </a:rPr>
              <a:t> </a:t>
            </a:r>
            <a:r>
              <a:rPr lang="en-US" sz="2900" b="1" dirty="0" smtClean="0">
                <a:latin typeface="Arial Narrow" pitchFamily="34" charset="0"/>
              </a:rPr>
              <a:t>colleagues</a:t>
            </a:r>
            <a:r>
              <a:rPr lang="en-US" sz="2900" dirty="0" smtClean="0">
                <a:latin typeface="Arial Narrow" pitchFamily="34" charset="0"/>
              </a:rPr>
              <a:t> discovered in 1986 that some sea salt particles were hollow and not solid as formerly believed.</a:t>
            </a:r>
          </a:p>
          <a:p>
            <a:endParaRPr lang="en-US" sz="2900" dirty="0" smtClean="0">
              <a:latin typeface="Arial Narrow" pitchFamily="34" charset="0"/>
            </a:endParaRPr>
          </a:p>
          <a:p>
            <a:r>
              <a:rPr lang="en-US" sz="3800" b="1" u="sng" dirty="0" smtClean="0">
                <a:solidFill>
                  <a:srgbClr val="FFFF00"/>
                </a:solidFill>
                <a:latin typeface="Arial Narrow" pitchFamily="34" charset="0"/>
              </a:rPr>
              <a:t>How </a:t>
            </a:r>
            <a:r>
              <a:rPr lang="en-US" sz="3800" b="1" u="sng" dirty="0" smtClean="0">
                <a:solidFill>
                  <a:srgbClr val="FFFF00"/>
                </a:solidFill>
                <a:latin typeface="Arial Narrow" pitchFamily="34" charset="0"/>
              </a:rPr>
              <a:t>will ASRC evolve next?</a:t>
            </a:r>
            <a:endParaRPr lang="en-US" sz="3800" dirty="0" smtClean="0">
              <a:solidFill>
                <a:srgbClr val="FFFF00"/>
              </a:solidFill>
              <a:latin typeface="Arial Narrow" pitchFamily="34" charset="0"/>
            </a:endParaRPr>
          </a:p>
          <a:p>
            <a:r>
              <a:rPr lang="en-US" sz="2900" b="1" dirty="0" smtClean="0">
                <a:latin typeface="Arial Narrow" pitchFamily="34" charset="0"/>
              </a:rPr>
              <a:t> </a:t>
            </a:r>
            <a:endParaRPr lang="en-US" sz="2900" dirty="0" smtClean="0">
              <a:latin typeface="Arial Narrow" pitchFamily="34" charset="0"/>
            </a:endParaRPr>
          </a:p>
          <a:p>
            <a:r>
              <a:rPr lang="en-US" sz="2900" dirty="0" smtClean="0">
                <a:latin typeface="Arial Narrow" pitchFamily="34" charset="0"/>
              </a:rPr>
              <a:t>"Will our adventurous quest of innovative thinking be dulled and dented because of the massive job that must be done, the ‘nit-picking’ of pedestrian professors or the cautious delays of frightened politicians or administrators?", V. J. Schaefer, November 1 1967 "University lecture: Things in the air", delivered to students at </a:t>
            </a:r>
            <a:r>
              <a:rPr lang="en-US" sz="2900" dirty="0" err="1" smtClean="0">
                <a:latin typeface="Arial Narrow" pitchFamily="34" charset="0"/>
              </a:rPr>
              <a:t>UAlbany</a:t>
            </a:r>
            <a:r>
              <a:rPr lang="en-US" sz="2900" dirty="0" smtClean="0">
                <a:latin typeface="Arial Narrow" pitchFamily="34" charset="0"/>
              </a:rPr>
              <a:t>.</a:t>
            </a:r>
          </a:p>
          <a:p>
            <a:r>
              <a:rPr lang="en-US" sz="2900" dirty="0" smtClean="0">
                <a:latin typeface="Arial Narrow" pitchFamily="34" charset="0"/>
              </a:rPr>
              <a:t> </a:t>
            </a:r>
          </a:p>
          <a:p>
            <a:r>
              <a:rPr lang="en-US" sz="2900" dirty="0" smtClean="0">
                <a:latin typeface="Arial Narrow" pitchFamily="34" charset="0"/>
              </a:rPr>
              <a:t>We seem to be in an era of ‘fee for service’ science, one in which the requests for proposals sound like demands for products. Despite this, we believe Schaefer’s idealism still has a place. There are some projects that one thinks are worthy of the ASRC founders’ call to ‘curiosity’, projects that the funding agencies might (at least at first) find puzzling.</a:t>
            </a:r>
          </a:p>
          <a:p>
            <a:r>
              <a:rPr lang="en-US" sz="2900" dirty="0" smtClean="0">
                <a:latin typeface="Arial Narrow" pitchFamily="34" charset="0"/>
              </a:rPr>
              <a:t> </a:t>
            </a:r>
          </a:p>
          <a:p>
            <a:r>
              <a:rPr lang="en-US" sz="2900" dirty="0" smtClean="0">
                <a:latin typeface="Arial Narrow" pitchFamily="34" charset="0"/>
              </a:rPr>
              <a:t>There are </a:t>
            </a:r>
            <a:r>
              <a:rPr lang="en-US" sz="2900" b="1" dirty="0" smtClean="0">
                <a:solidFill>
                  <a:srgbClr val="FFFF00"/>
                </a:solidFill>
                <a:latin typeface="Arial Narrow" pitchFamily="34" charset="0"/>
              </a:rPr>
              <a:t>Roger Cheng’s</a:t>
            </a:r>
            <a:r>
              <a:rPr lang="en-US" sz="2900" dirty="0" smtClean="0">
                <a:solidFill>
                  <a:srgbClr val="FFFF00"/>
                </a:solidFill>
                <a:latin typeface="Arial Narrow" pitchFamily="34" charset="0"/>
              </a:rPr>
              <a:t> </a:t>
            </a:r>
            <a:r>
              <a:rPr lang="en-US" sz="2900" dirty="0" smtClean="0">
                <a:latin typeface="Arial Narrow" pitchFamily="34" charset="0"/>
              </a:rPr>
              <a:t>fantastic photomicrographs of freezing droplets and the microphysics of pollution.</a:t>
            </a:r>
          </a:p>
          <a:p>
            <a:r>
              <a:rPr lang="en-US" sz="2900" dirty="0" smtClean="0">
                <a:latin typeface="Arial Narrow" pitchFamily="34" charset="0"/>
              </a:rPr>
              <a:t> </a:t>
            </a:r>
            <a:r>
              <a:rPr lang="en-US" sz="2900" dirty="0" smtClean="0">
                <a:latin typeface="Arial Narrow" pitchFamily="34" charset="0"/>
                <a:hlinkClick r:id="rId3"/>
              </a:rPr>
              <a:t> </a:t>
            </a:r>
            <a:endParaRPr lang="en-US" sz="2900" dirty="0" smtClean="0">
              <a:latin typeface="Arial Narrow" pitchFamily="34" charset="0"/>
            </a:endParaRPr>
          </a:p>
          <a:p>
            <a:r>
              <a:rPr lang="en-US" sz="2900" dirty="0" smtClean="0">
                <a:latin typeface="Arial Narrow" pitchFamily="34" charset="0"/>
              </a:rPr>
              <a:t> </a:t>
            </a:r>
          </a:p>
          <a:p>
            <a:r>
              <a:rPr lang="en-US" sz="2900" dirty="0" smtClean="0">
                <a:latin typeface="Arial Narrow" pitchFamily="34" charset="0"/>
              </a:rPr>
              <a:t> </a:t>
            </a:r>
          </a:p>
          <a:p>
            <a:r>
              <a:rPr lang="en-US" sz="2900" dirty="0" smtClean="0"/>
              <a:t> </a:t>
            </a:r>
          </a:p>
          <a:p>
            <a:r>
              <a:rPr lang="en-US" dirty="0" smtClean="0"/>
              <a:t> </a:t>
            </a:r>
          </a:p>
          <a:p>
            <a:endParaRPr lang="en-US" dirty="0"/>
          </a:p>
        </p:txBody>
      </p:sp>
      <p:pic>
        <p:nvPicPr>
          <p:cNvPr id="4" name="Picture 3" descr="SERENDIPITY in SCIENCE-VJS  &amp; CHENG-FINAL.jpg">
            <a:hlinkClick r:id="rId4" action="ppaction://hlinkfile"/>
          </p:cNvPr>
          <p:cNvPicPr>
            <a:picLocks noChangeAspect="1"/>
          </p:cNvPicPr>
          <p:nvPr/>
        </p:nvPicPr>
        <p:blipFill>
          <a:blip r:embed="rId5" cstate="print"/>
          <a:stretch>
            <a:fillRect/>
          </a:stretch>
        </p:blipFill>
        <p:spPr>
          <a:xfrm>
            <a:off x="457200" y="5105400"/>
            <a:ext cx="1600200" cy="1143000"/>
          </a:xfrm>
          <a:prstGeom prst="rect">
            <a:avLst/>
          </a:prstGeom>
        </p:spPr>
      </p:pic>
      <p:pic>
        <p:nvPicPr>
          <p:cNvPr id="5" name="Picture 4" descr="NSI SCIENCE EDUCATION PROGRAM at HIGH SEA-FINAL.jpg">
            <a:hlinkClick r:id="rId6" action="ppaction://hlinkfile"/>
          </p:cNvPr>
          <p:cNvPicPr>
            <a:picLocks noChangeAspect="1"/>
          </p:cNvPicPr>
          <p:nvPr/>
        </p:nvPicPr>
        <p:blipFill>
          <a:blip r:embed="rId7" cstate="print"/>
          <a:stretch>
            <a:fillRect/>
          </a:stretch>
        </p:blipFill>
        <p:spPr>
          <a:xfrm>
            <a:off x="2133600" y="5105400"/>
            <a:ext cx="1676400" cy="1161288"/>
          </a:xfrm>
          <a:prstGeom prst="rect">
            <a:avLst/>
          </a:prstGeom>
        </p:spPr>
      </p:pic>
      <p:pic>
        <p:nvPicPr>
          <p:cNvPr id="6" name="Picture 5" descr="CHENG with HIS TOYS &amp; HAVING  FUN - FINAL.jpg">
            <a:hlinkClick r:id="rId8" action="ppaction://hlinkfile"/>
          </p:cNvPr>
          <p:cNvPicPr>
            <a:picLocks noChangeAspect="1"/>
          </p:cNvPicPr>
          <p:nvPr/>
        </p:nvPicPr>
        <p:blipFill>
          <a:blip r:embed="rId9" cstate="print"/>
          <a:stretch>
            <a:fillRect/>
          </a:stretch>
        </p:blipFill>
        <p:spPr>
          <a:xfrm>
            <a:off x="7696200" y="5105400"/>
            <a:ext cx="987552" cy="1163195"/>
          </a:xfrm>
          <a:prstGeom prst="rect">
            <a:avLst/>
          </a:prstGeom>
        </p:spPr>
      </p:pic>
      <p:pic>
        <p:nvPicPr>
          <p:cNvPr id="7" name="Picture 6" descr="ANALYTICAL CHEMISTRY-COVER-ROGER J CHENG.jpg">
            <a:hlinkClick r:id="rId10" action="ppaction://hlinkfile"/>
          </p:cNvPr>
          <p:cNvPicPr>
            <a:picLocks noChangeAspect="1"/>
          </p:cNvPicPr>
          <p:nvPr/>
        </p:nvPicPr>
        <p:blipFill>
          <a:blip r:embed="rId11" cstate="print"/>
          <a:stretch>
            <a:fillRect/>
          </a:stretch>
        </p:blipFill>
        <p:spPr>
          <a:xfrm>
            <a:off x="6553200" y="5105400"/>
            <a:ext cx="1060640" cy="1157025"/>
          </a:xfrm>
          <a:prstGeom prst="rect">
            <a:avLst/>
          </a:prstGeom>
        </p:spPr>
      </p:pic>
      <p:pic>
        <p:nvPicPr>
          <p:cNvPr id="8" name="Picture 7" descr="SAND DUST from BEIJING CHINA-1982xx.jpg">
            <a:hlinkClick r:id="rId12" action="ppaction://hlinkfile"/>
          </p:cNvPr>
          <p:cNvPicPr>
            <a:picLocks noChangeAspect="1"/>
          </p:cNvPicPr>
          <p:nvPr/>
        </p:nvPicPr>
        <p:blipFill>
          <a:blip r:embed="rId13" cstate="print"/>
          <a:stretch>
            <a:fillRect/>
          </a:stretch>
        </p:blipFill>
        <p:spPr>
          <a:xfrm>
            <a:off x="3886200" y="5105400"/>
            <a:ext cx="1600200" cy="1143000"/>
          </a:xfrm>
          <a:prstGeom prst="rect">
            <a:avLst/>
          </a:prstGeom>
        </p:spPr>
      </p:pic>
      <p:pic>
        <p:nvPicPr>
          <p:cNvPr id="9" name="Picture 8" descr="X05-A, FREEZING of A WATER DROP1.jpg">
            <a:hlinkClick r:id="rId14" action="ppaction://hlinkfile"/>
          </p:cNvPr>
          <p:cNvPicPr>
            <a:picLocks noChangeAspect="1"/>
          </p:cNvPicPr>
          <p:nvPr/>
        </p:nvPicPr>
        <p:blipFill>
          <a:blip r:embed="rId15" cstate="print"/>
          <a:stretch>
            <a:fillRect/>
          </a:stretch>
        </p:blipFill>
        <p:spPr>
          <a:xfrm>
            <a:off x="5562600" y="5105400"/>
            <a:ext cx="946647" cy="1143000"/>
          </a:xfrm>
          <a:prstGeom prst="rect">
            <a:avLst/>
          </a:prstGeom>
        </p:spPr>
      </p:pic>
    </p:spTree>
  </p:cSld>
  <p:clrMapOvr>
    <a:masterClrMapping/>
  </p:clrMapOvr>
  <p:transition spd="med" advTm="8000">
    <p:dissolve/>
    <p:sndAc>
      <p:stSnd>
        <p:snd r:embed="rId2" name="camera.wav"/>
      </p:st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SRC-SUNYA12.jpg"/>
          <p:cNvPicPr>
            <a:picLocks noGrp="1" noChangeAspect="1"/>
          </p:cNvPicPr>
          <p:nvPr>
            <p:ph idx="1"/>
          </p:nvPr>
        </p:nvPicPr>
        <p:blipFill>
          <a:blip r:embed="rId3" cstate="print"/>
          <a:stretch>
            <a:fillRect/>
          </a:stretch>
        </p:blipFill>
        <p:spPr>
          <a:xfrm>
            <a:off x="3200400" y="2743200"/>
            <a:ext cx="3276600" cy="1534223"/>
          </a:xfrm>
        </p:spPr>
      </p:pic>
    </p:spTree>
  </p:cSld>
  <p:clrMapOvr>
    <a:masterClrMapping/>
  </p:clrMapOvr>
  <p:transition spd="med" advTm="1000">
    <p:dissolve/>
    <p:sndAc>
      <p:stSnd>
        <p:snd r:embed="rId2" name="camera.wav"/>
      </p:stSnd>
    </p:sndAc>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917</TotalTime>
  <Words>327</Words>
  <Application>Microsoft Office PowerPoint</Application>
  <PresentationFormat>On-screen Show (4:3)</PresentationFormat>
  <Paragraphs>91</Paragraphs>
  <Slides>57</Slides>
  <Notes>2</Notes>
  <HiddenSlides>0</HiddenSlides>
  <MMClips>1</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Flow</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Roger</dc:creator>
  <cp:lastModifiedBy>Roger</cp:lastModifiedBy>
  <cp:revision>61</cp:revision>
  <dcterms:created xsi:type="dcterms:W3CDTF">2014-08-16T15:30:21Z</dcterms:created>
  <dcterms:modified xsi:type="dcterms:W3CDTF">2014-08-21T03:05:25Z</dcterms:modified>
</cp:coreProperties>
</file>